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57" r:id="rId9"/>
    <p:sldId id="258" r:id="rId10"/>
    <p:sldId id="270" r:id="rId11"/>
    <p:sldId id="4607" r:id="rId12"/>
    <p:sldId id="4606" r:id="rId13"/>
    <p:sldId id="271" r:id="rId14"/>
    <p:sldId id="260" r:id="rId15"/>
    <p:sldId id="272" r:id="rId16"/>
    <p:sldId id="273" r:id="rId17"/>
    <p:sldId id="274" r:id="rId18"/>
    <p:sldId id="275" r:id="rId19"/>
    <p:sldId id="276" r:id="rId20"/>
  </p:sldIdLst>
  <p:sldSz cx="14630400" cy="8229600"/>
  <p:notesSz cx="8229600" cy="14630400"/>
  <p:embeddedFontLst>
    <p:embeddedFont>
      <p:font typeface="프리젠테이션 4 Regular" charset="-127"/>
      <p:regular r:id="rId22"/>
    </p:embeddedFont>
    <p:embeddedFont>
      <p:font typeface="프리젠테이션 5 Medium" charset="-127"/>
      <p:regular r:id="rId23"/>
    </p:embeddedFont>
    <p:embeddedFont>
      <p:font typeface="프리젠테이션 6 SemiBold" charset="-127"/>
      <p:bold r:id="rId24"/>
    </p:embeddedFont>
    <p:embeddedFont>
      <p:font typeface="프리젠테이션 7 Bold" charset="-127"/>
      <p:bold r:id="rId25"/>
    </p:embeddedFont>
    <p:embeddedFont>
      <p:font typeface="프리젠테이션 9 Black" charset="-127"/>
      <p:bold r:id="rId26"/>
    </p:embeddedFont>
    <p:embeddedFont>
      <p:font typeface="Bauhaus 93" panose="04030905020B02020C02" pitchFamily="8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1D5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27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4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dirty="0"/>
              <a:t>Bi-LSTM</a:t>
            </a:r>
            <a:r>
              <a:rPr lang="ko-KR" altLang="en-US" sz="1200" dirty="0"/>
              <a:t>으로</a:t>
            </a:r>
            <a:endParaRPr lang="en-US" altLang="ko-KR" sz="1200" dirty="0"/>
          </a:p>
          <a:p>
            <a:pPr lvl="0">
              <a:defRPr/>
            </a:pPr>
            <a:endParaRPr lang="en-US" altLang="ko-KR" sz="1200" dirty="0"/>
          </a:p>
          <a:p>
            <a:pPr lvl="0">
              <a:defRPr/>
            </a:pPr>
            <a:r>
              <a:rPr lang="ko-KR" altLang="en-US" sz="1200" dirty="0"/>
              <a:t>모델간 비교를 위해 </a:t>
            </a:r>
            <a:r>
              <a:rPr lang="en-US" altLang="ko-KR" sz="1200" dirty="0"/>
              <a:t>LSTM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모델과 동일하게 구성하였습니다</a:t>
            </a:r>
            <a:r>
              <a:rPr lang="en-US" altLang="ko-KR" sz="1200" baseline="0" dirty="0"/>
              <a:t>.</a:t>
            </a:r>
          </a:p>
          <a:p>
            <a:pPr lvl="0">
              <a:defRPr/>
            </a:pPr>
            <a:endParaRPr lang="en-US" altLang="ko-KR" sz="1200" baseline="0" dirty="0"/>
          </a:p>
          <a:p>
            <a:pPr lvl="0">
              <a:defRPr/>
            </a:pPr>
            <a:r>
              <a:rPr lang="en-US" altLang="ko-KR" sz="1200" baseline="0" dirty="0"/>
              <a:t>Bi-LSTM</a:t>
            </a:r>
            <a:r>
              <a:rPr lang="ko-KR" altLang="en-US" sz="1200" baseline="0" dirty="0"/>
              <a:t>의 </a:t>
            </a:r>
            <a:r>
              <a:rPr lang="ko-KR" altLang="en-US" sz="1200" baseline="0" dirty="0" err="1"/>
              <a:t>학습횟수는</a:t>
            </a:r>
            <a:r>
              <a:rPr lang="ko-KR" altLang="en-US" sz="1200" baseline="0" dirty="0"/>
              <a:t> 총 </a:t>
            </a:r>
            <a:r>
              <a:rPr lang="en-US" altLang="ko-KR" sz="1200" baseline="0" dirty="0"/>
              <a:t>200</a:t>
            </a:r>
            <a:r>
              <a:rPr lang="ko-KR" altLang="en-US" sz="1200" baseline="0" dirty="0" err="1"/>
              <a:t>번중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175</a:t>
            </a:r>
            <a:r>
              <a:rPr lang="ko-KR" altLang="en-US" sz="1200" baseline="0" dirty="0"/>
              <a:t>회 </a:t>
            </a:r>
            <a:r>
              <a:rPr lang="en-US" altLang="ko-KR" sz="1200" baseline="0" dirty="0"/>
              <a:t>loss</a:t>
            </a:r>
            <a:r>
              <a:rPr lang="ko-KR" altLang="en-US" sz="1200" baseline="0" dirty="0"/>
              <a:t>가 가장 적었습니다</a:t>
            </a:r>
            <a:r>
              <a:rPr lang="en-US" altLang="ko-KR" sz="1200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E2D443-0C4A-4DDE-B005-1E0B6D522826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177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dirty="0"/>
              <a:t>Bi-LSTM</a:t>
            </a:r>
            <a:r>
              <a:rPr lang="ko-KR" altLang="en-US" sz="1200" dirty="0"/>
              <a:t>으로</a:t>
            </a:r>
            <a:endParaRPr lang="en-US" altLang="ko-KR" sz="1200" dirty="0"/>
          </a:p>
          <a:p>
            <a:pPr lvl="0">
              <a:defRPr/>
            </a:pPr>
            <a:endParaRPr lang="en-US" altLang="ko-KR" sz="1200" dirty="0"/>
          </a:p>
          <a:p>
            <a:pPr lvl="0">
              <a:defRPr/>
            </a:pPr>
            <a:r>
              <a:rPr lang="ko-KR" altLang="en-US" sz="1200" dirty="0"/>
              <a:t>모델간 비교를 위해 </a:t>
            </a:r>
            <a:r>
              <a:rPr lang="en-US" altLang="ko-KR" sz="1200" dirty="0"/>
              <a:t>LSTM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모델과 동일하게 구성하였습니다</a:t>
            </a:r>
            <a:r>
              <a:rPr lang="en-US" altLang="ko-KR" sz="1200" baseline="0" dirty="0"/>
              <a:t>.</a:t>
            </a:r>
          </a:p>
          <a:p>
            <a:pPr lvl="0">
              <a:defRPr/>
            </a:pPr>
            <a:endParaRPr lang="en-US" altLang="ko-KR" sz="1200" baseline="0" dirty="0"/>
          </a:p>
          <a:p>
            <a:pPr lvl="0">
              <a:defRPr/>
            </a:pPr>
            <a:r>
              <a:rPr lang="en-US" altLang="ko-KR" sz="1200" baseline="0" dirty="0"/>
              <a:t>Bi-LSTM</a:t>
            </a:r>
            <a:r>
              <a:rPr lang="ko-KR" altLang="en-US" sz="1200" baseline="0" dirty="0"/>
              <a:t>의 </a:t>
            </a:r>
            <a:r>
              <a:rPr lang="ko-KR" altLang="en-US" sz="1200" baseline="0" dirty="0" err="1"/>
              <a:t>학습횟수는</a:t>
            </a:r>
            <a:r>
              <a:rPr lang="ko-KR" altLang="en-US" sz="1200" baseline="0" dirty="0"/>
              <a:t> 총 </a:t>
            </a:r>
            <a:r>
              <a:rPr lang="en-US" altLang="ko-KR" sz="1200" baseline="0" dirty="0"/>
              <a:t>200</a:t>
            </a:r>
            <a:r>
              <a:rPr lang="ko-KR" altLang="en-US" sz="1200" baseline="0" dirty="0" err="1"/>
              <a:t>번중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175</a:t>
            </a:r>
            <a:r>
              <a:rPr lang="ko-KR" altLang="en-US" sz="1200" baseline="0" dirty="0"/>
              <a:t>회 </a:t>
            </a:r>
            <a:r>
              <a:rPr lang="en-US" altLang="ko-KR" sz="1200" baseline="0" dirty="0"/>
              <a:t>loss</a:t>
            </a:r>
            <a:r>
              <a:rPr lang="ko-KR" altLang="en-US" sz="1200" baseline="0" dirty="0"/>
              <a:t>가 가장 적었습니다</a:t>
            </a:r>
            <a:r>
              <a:rPr lang="en-US" altLang="ko-KR" sz="1200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E2D443-0C4A-4DDE-B005-1E0B6D52282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68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1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93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92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99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30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2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6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9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42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44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32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0AEEC4-AE3C-E0AC-CC86-1D14B09A0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FEDD-DC67-456B-B79C-6C81AB3C7DFD}" type="datetime1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3F8B0E-3648-E836-6753-E5A20A04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8DF73A-ECA9-A775-03D9-DC626D07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560" y="7779518"/>
            <a:ext cx="3291840" cy="438150"/>
          </a:xfrm>
        </p:spPr>
        <p:txBody>
          <a:bodyPr/>
          <a:lstStyle/>
          <a:p>
            <a:fld id="{A838F2AA-2A53-4725-91DD-F541DD116B5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456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231.png"/><Relationship Id="rId7" Type="http://schemas.openxmlformats.org/officeDocument/2006/relationships/image" Target="../media/image172.png"/><Relationship Id="rId12" Type="http://schemas.openxmlformats.org/officeDocument/2006/relationships/image" Target="../media/image2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211.png"/><Relationship Id="rId5" Type="http://schemas.openxmlformats.org/officeDocument/2006/relationships/image" Target="../media/image151.png"/><Relationship Id="rId10" Type="http://schemas.openxmlformats.org/officeDocument/2006/relationships/image" Target="../media/image201.png"/><Relationship Id="rId9" Type="http://schemas.openxmlformats.org/officeDocument/2006/relationships/image" Target="../media/image1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511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프리젠테이션 4 Regular" charset="-127"/>
                <a:ea typeface="프리젠테이션 4 Regular" charset="-127"/>
                <a:cs typeface="Raleway" pitchFamily="34" charset="-120"/>
              </a:rPr>
              <a:t>펌프장 유입량 예측을 위한 BILSTM 기반 모델 개발</a:t>
            </a:r>
            <a:endParaRPr lang="en-US" sz="4450" dirty="0">
              <a:latin typeface="프리젠테이션 4 Regular" charset="-127"/>
              <a:ea typeface="프리젠테이션 4 Regular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4DCFA2-0501-465C-A466-C8A42DCEEFAA}"/>
              </a:ext>
            </a:extLst>
          </p:cNvPr>
          <p:cNvCxnSpPr>
            <a:cxnSpLocks/>
          </p:cNvCxnSpPr>
          <p:nvPr/>
        </p:nvCxnSpPr>
        <p:spPr>
          <a:xfrm>
            <a:off x="4058972" y="2548505"/>
            <a:ext cx="10571428" cy="0"/>
          </a:xfrm>
          <a:prstGeom prst="line">
            <a:avLst/>
          </a:prstGeom>
          <a:ln w="12700">
            <a:solidFill>
              <a:srgbClr val="0F53A4">
                <a:alpha val="5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8E3360C-401E-4A2B-B7FC-F7B2C44C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58972" cy="823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B7D0AE7-F8C0-471D-A408-60B27A0D8E85}"/>
              </a:ext>
            </a:extLst>
          </p:cNvPr>
          <p:cNvSpPr txBox="1"/>
          <p:nvPr/>
        </p:nvSpPr>
        <p:spPr>
          <a:xfrm>
            <a:off x="4503146" y="1813392"/>
            <a:ext cx="4591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defRPr/>
            </a:pPr>
            <a:r>
              <a:rPr lang="en-US" altLang="ko-KR" sz="32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gradFill flip="none" rotWithShape="1">
                  <a:gsLst>
                    <a:gs pos="12000">
                      <a:srgbClr val="1C2A54"/>
                    </a:gs>
                    <a:gs pos="79000">
                      <a:srgbClr val="0F53A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프리젠테이션 9 Black"/>
                <a:ea typeface="프리젠테이션 9 Black"/>
              </a:rPr>
              <a:t>3. </a:t>
            </a:r>
            <a:r>
              <a:rPr lang="ko-KR" altLang="en-US" sz="32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gradFill flip="none" rotWithShape="1">
                  <a:gsLst>
                    <a:gs pos="12000">
                      <a:srgbClr val="1C2A54"/>
                    </a:gs>
                    <a:gs pos="79000">
                      <a:srgbClr val="0F53A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프리젠테이션 9 Black"/>
                <a:ea typeface="프리젠테이션 9 Black"/>
              </a:rPr>
              <a:t>적용 및 분석</a:t>
            </a:r>
            <a:endParaRPr lang="ko-KR" altLang="en-US" sz="3200" dirty="0">
              <a:gradFill flip="none" rotWithShape="1">
                <a:gsLst>
                  <a:gs pos="12000">
                    <a:srgbClr val="1C2A54"/>
                  </a:gs>
                  <a:gs pos="79000">
                    <a:srgbClr val="0F53A4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프리젠테이션 9 Black"/>
              <a:ea typeface="프리젠테이션 9 Black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0DCF27-337A-4626-A3A0-54A5996DCB04}"/>
              </a:ext>
            </a:extLst>
          </p:cNvPr>
          <p:cNvGrpSpPr/>
          <p:nvPr/>
        </p:nvGrpSpPr>
        <p:grpSpPr>
          <a:xfrm>
            <a:off x="4503146" y="2991909"/>
            <a:ext cx="5596067" cy="461665"/>
            <a:chOff x="1021176" y="3104352"/>
            <a:chExt cx="5596067" cy="4616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79CE8E-2B71-476A-84FA-BC1DD3AF15F3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분석자료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267C402-FF31-45FB-86AB-13C7D37A9C8D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3.1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9803E6-169F-4161-99BC-E87D57607BC9}"/>
              </a:ext>
            </a:extLst>
          </p:cNvPr>
          <p:cNvGrpSpPr/>
          <p:nvPr/>
        </p:nvGrpSpPr>
        <p:grpSpPr>
          <a:xfrm>
            <a:off x="4503146" y="3830109"/>
            <a:ext cx="5596067" cy="461665"/>
            <a:chOff x="1021176" y="3104352"/>
            <a:chExt cx="5596067" cy="461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66227A-617E-4CAF-BC2F-FA410833B87B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모델구축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854873-1E6D-4E3F-AFC7-03DBAA4D0E08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3.2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011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25B59F-EAF2-A3E5-65CB-BAA9F157304A}"/>
              </a:ext>
            </a:extLst>
          </p:cNvPr>
          <p:cNvSpPr/>
          <p:nvPr/>
        </p:nvSpPr>
        <p:spPr>
          <a:xfrm>
            <a:off x="257006" y="3261681"/>
            <a:ext cx="13244190" cy="4725016"/>
          </a:xfrm>
          <a:prstGeom prst="roundRect">
            <a:avLst>
              <a:gd name="adj" fmla="val 5155"/>
            </a:avLst>
          </a:prstGeom>
          <a:solidFill>
            <a:schemeClr val="bg1">
              <a:lumMod val="95000"/>
              <a:alpha val="72000"/>
            </a:schemeClr>
          </a:solidFill>
          <a:ln w="31750">
            <a:gradFill>
              <a:gsLst>
                <a:gs pos="0">
                  <a:srgbClr val="0071B3"/>
                </a:gs>
                <a:gs pos="100000">
                  <a:srgbClr val="001958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99" anchor="ctr"/>
          <a:lstStyle/>
          <a:p>
            <a:pPr algn="ctr" defTabSz="1097280">
              <a:spcAft>
                <a:spcPts val="360"/>
              </a:spcAft>
              <a:defRPr/>
            </a:pPr>
            <a:endParaRPr lang="ko-KR" altLang="en-US" sz="2400" spc="-60" dirty="0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gradFill>
                <a:gsLst>
                  <a:gs pos="0">
                    <a:srgbClr val="0071B3"/>
                  </a:gs>
                  <a:gs pos="100000">
                    <a:srgbClr val="001958"/>
                  </a:gs>
                </a:gsLst>
                <a:lin ang="1200000" scaled="0"/>
              </a:gradFill>
              <a:latin typeface="프리젠테이션 7 Bold"/>
              <a:ea typeface="프리젠테이션 7 Bold"/>
              <a:cs typeface="Pretendard Extra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1C7005-4FE0-74AD-E69E-6A179E80E95A}"/>
              </a:ext>
            </a:extLst>
          </p:cNvPr>
          <p:cNvGrpSpPr/>
          <p:nvPr/>
        </p:nvGrpSpPr>
        <p:grpSpPr>
          <a:xfrm>
            <a:off x="257006" y="1229839"/>
            <a:ext cx="7774474" cy="613566"/>
            <a:chOff x="144624" y="454391"/>
            <a:chExt cx="5039730" cy="51130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2229D5-72DE-7FAB-AD35-6639C4B2055C}"/>
                </a:ext>
              </a:extLst>
            </p:cNvPr>
            <p:cNvSpPr txBox="1"/>
            <p:nvPr/>
          </p:nvSpPr>
          <p:spPr>
            <a:xfrm>
              <a:off x="144624" y="454391"/>
              <a:ext cx="544821" cy="507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0">
                <a:defRPr/>
              </a:pPr>
              <a:r>
                <a:rPr lang="en-US" altLang="ko-KR" sz="3360" spc="-72" dirty="0">
                  <a:ln w="9525">
                    <a:solidFill>
                      <a:srgbClr val="D6E8F4">
                        <a:alpha val="0"/>
                      </a:srgbClr>
                    </a:solidFill>
                  </a:ln>
                  <a:solidFill>
                    <a:srgbClr val="021945"/>
                  </a:solidFill>
                  <a:latin typeface="프리젠테이션 7 Bold" pitchFamily="2" charset="-127"/>
                  <a:ea typeface="프리젠테이션 7 Bold" pitchFamily="2" charset="-127"/>
                  <a:cs typeface="Pretendard SemiBold"/>
                </a:rPr>
                <a:t>3.1</a:t>
              </a:r>
              <a:endParaRPr lang="ko-KR" altLang="en-US" sz="3360" spc="-72" dirty="0">
                <a:ln w="9525">
                  <a:solidFill>
                    <a:srgbClr val="D6E8F4">
                      <a:alpha val="0"/>
                    </a:srgbClr>
                  </a:solidFill>
                </a:ln>
                <a:solidFill>
                  <a:srgbClr val="021945"/>
                </a:solidFill>
                <a:latin typeface="프리젠테이션 7 Bold" pitchFamily="2" charset="-127"/>
                <a:ea typeface="프리젠테이션 7 Bold" pitchFamily="2" charset="-127"/>
                <a:cs typeface="Pretendard SemiBold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52B9CF-C249-C7B1-3DAD-506865BA7EC2}"/>
                </a:ext>
              </a:extLst>
            </p:cNvPr>
            <p:cNvSpPr txBox="1"/>
            <p:nvPr/>
          </p:nvSpPr>
          <p:spPr>
            <a:xfrm>
              <a:off x="689445" y="457864"/>
              <a:ext cx="4494909" cy="507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0">
                <a:defRPr/>
              </a:pPr>
              <a:r>
                <a:rPr lang="ko-KR" altLang="en-US" sz="3360" spc="-72" dirty="0">
                  <a:ln w="9525">
                    <a:solidFill>
                      <a:srgbClr val="D6E8F4">
                        <a:alpha val="0"/>
                      </a:srgbClr>
                    </a:solidFill>
                  </a:ln>
                  <a:solidFill>
                    <a:srgbClr val="021945"/>
                  </a:solidFill>
                  <a:latin typeface="프리젠테이션 7 Bold" pitchFamily="2" charset="-127"/>
                  <a:ea typeface="프리젠테이션 7 Bold" pitchFamily="2" charset="-127"/>
                  <a:cs typeface="Pretendard SemiBold"/>
                </a:rPr>
                <a:t>분석자료</a:t>
              </a:r>
              <a:endParaRPr lang="en-US" altLang="ko-KR" sz="3360" spc="-72" dirty="0">
                <a:ln w="9525">
                  <a:solidFill>
                    <a:srgbClr val="D6E8F4">
                      <a:alpha val="0"/>
                    </a:srgbClr>
                  </a:solidFill>
                </a:ln>
                <a:solidFill>
                  <a:srgbClr val="021945"/>
                </a:solidFill>
                <a:latin typeface="프리젠테이션 7 Bold" pitchFamily="2" charset="-127"/>
                <a:ea typeface="프리젠테이션 7 Bold" pitchFamily="2" charset="-127"/>
                <a:cs typeface="Pretendard SemiBold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F8A7DF-7896-5304-6E6F-504A5B20951B}"/>
              </a:ext>
            </a:extLst>
          </p:cNvPr>
          <p:cNvSpPr/>
          <p:nvPr/>
        </p:nvSpPr>
        <p:spPr>
          <a:xfrm>
            <a:off x="257006" y="2036094"/>
            <a:ext cx="13244190" cy="1028729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 w="9525">
            <a:solidFill>
              <a:schemeClr val="bg1">
                <a:lumMod val="85000"/>
                <a:alpha val="7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8FE937-CC92-2E78-0C30-12338AECDFA4}"/>
              </a:ext>
            </a:extLst>
          </p:cNvPr>
          <p:cNvSpPr txBox="1"/>
          <p:nvPr/>
        </p:nvSpPr>
        <p:spPr>
          <a:xfrm>
            <a:off x="753176" y="2120596"/>
            <a:ext cx="13324004" cy="859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548640" latinLnBrk="0">
              <a:spcAft>
                <a:spcPts val="84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Train</a:t>
            </a: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데이터 내에 </a:t>
            </a:r>
            <a:r>
              <a:rPr lang="en-US" altLang="ko-KR" sz="2160" dirty="0" err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Rain,Flow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독립변수를 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대응으로 학습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342900" indent="-342900" defTabSz="548640" latinLnBrk="0">
              <a:spcAft>
                <a:spcPts val="84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모니터링 데이터의 수위데이터 고정적으로 사용</a:t>
            </a:r>
            <a:endParaRPr lang="en-US" altLang="ko-KR" sz="216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8EE9C-C0E7-4CAE-9ED0-67E3399A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04" y="3473626"/>
            <a:ext cx="2753109" cy="39820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B2560-4C54-45BF-8393-481E99003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03" y="3473626"/>
            <a:ext cx="4124901" cy="3962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CAC588-8A24-442A-9C2D-D54D200C8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299" y="3473625"/>
            <a:ext cx="4124901" cy="39629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923703-C79D-4A2F-978A-FDD31596383C}"/>
              </a:ext>
            </a:extLst>
          </p:cNvPr>
          <p:cNvSpPr/>
          <p:nvPr/>
        </p:nvSpPr>
        <p:spPr>
          <a:xfrm>
            <a:off x="1097467" y="3473625"/>
            <a:ext cx="2784846" cy="39820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F71301-8D51-41FB-AE34-6D1BFEE2DBE8}"/>
              </a:ext>
            </a:extLst>
          </p:cNvPr>
          <p:cNvSpPr/>
          <p:nvPr/>
        </p:nvSpPr>
        <p:spPr>
          <a:xfrm>
            <a:off x="4722774" y="3454571"/>
            <a:ext cx="773328" cy="39820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86B38-B10A-4331-ACED-F7B9534A01EE}"/>
              </a:ext>
            </a:extLst>
          </p:cNvPr>
          <p:cNvSpPr/>
          <p:nvPr/>
        </p:nvSpPr>
        <p:spPr>
          <a:xfrm>
            <a:off x="9086339" y="3473626"/>
            <a:ext cx="773328" cy="39820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B9DB2D1-8B11-4932-BBFC-7BF86E8602EE}"/>
              </a:ext>
            </a:extLst>
          </p:cNvPr>
          <p:cNvCxnSpPr>
            <a:stCxn id="9" idx="3"/>
          </p:cNvCxnSpPr>
          <p:nvPr/>
        </p:nvCxnSpPr>
        <p:spPr>
          <a:xfrm flipV="1">
            <a:off x="3882313" y="5464628"/>
            <a:ext cx="840461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BBC85A9B-3EFF-40B6-B953-EB9BB463250A}"/>
              </a:ext>
            </a:extLst>
          </p:cNvPr>
          <p:cNvCxnSpPr>
            <a:stCxn id="19" idx="2"/>
            <a:endCxn id="20" idx="2"/>
          </p:cNvCxnSpPr>
          <p:nvPr/>
        </p:nvCxnSpPr>
        <p:spPr>
          <a:xfrm rot="16200000" flipH="1">
            <a:off x="7281693" y="5264322"/>
            <a:ext cx="19055" cy="4363565"/>
          </a:xfrm>
          <a:prstGeom prst="curvedConnector3">
            <a:avLst>
              <a:gd name="adj1" fmla="val 1299685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2804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25B59F-EAF2-A3E5-65CB-BAA9F157304A}"/>
              </a:ext>
            </a:extLst>
          </p:cNvPr>
          <p:cNvSpPr/>
          <p:nvPr/>
        </p:nvSpPr>
        <p:spPr>
          <a:xfrm>
            <a:off x="257006" y="3261681"/>
            <a:ext cx="13244190" cy="4725016"/>
          </a:xfrm>
          <a:prstGeom prst="roundRect">
            <a:avLst>
              <a:gd name="adj" fmla="val 5155"/>
            </a:avLst>
          </a:prstGeom>
          <a:solidFill>
            <a:schemeClr val="bg1">
              <a:lumMod val="95000"/>
              <a:alpha val="72000"/>
            </a:schemeClr>
          </a:solidFill>
          <a:ln w="31750">
            <a:gradFill>
              <a:gsLst>
                <a:gs pos="0">
                  <a:srgbClr val="0071B3"/>
                </a:gs>
                <a:gs pos="100000">
                  <a:srgbClr val="001958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99" anchor="ctr"/>
          <a:lstStyle/>
          <a:p>
            <a:pPr algn="ctr" defTabSz="1097280">
              <a:spcAft>
                <a:spcPts val="360"/>
              </a:spcAft>
              <a:defRPr/>
            </a:pPr>
            <a:endParaRPr lang="ko-KR" altLang="en-US" sz="2400" spc="-60" dirty="0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gradFill>
                <a:gsLst>
                  <a:gs pos="0">
                    <a:srgbClr val="0071B3"/>
                  </a:gs>
                  <a:gs pos="100000">
                    <a:srgbClr val="001958"/>
                  </a:gs>
                </a:gsLst>
                <a:lin ang="1200000" scaled="0"/>
              </a:gradFill>
              <a:latin typeface="프리젠테이션 7 Bold"/>
              <a:ea typeface="프리젠테이션 7 Bold"/>
              <a:cs typeface="Pretendard Extra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1C7005-4FE0-74AD-E69E-6A179E80E95A}"/>
              </a:ext>
            </a:extLst>
          </p:cNvPr>
          <p:cNvGrpSpPr/>
          <p:nvPr/>
        </p:nvGrpSpPr>
        <p:grpSpPr>
          <a:xfrm>
            <a:off x="257006" y="1229839"/>
            <a:ext cx="7774474" cy="613566"/>
            <a:chOff x="144624" y="454391"/>
            <a:chExt cx="5039730" cy="51130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2229D5-72DE-7FAB-AD35-6639C4B2055C}"/>
                </a:ext>
              </a:extLst>
            </p:cNvPr>
            <p:cNvSpPr txBox="1"/>
            <p:nvPr/>
          </p:nvSpPr>
          <p:spPr>
            <a:xfrm>
              <a:off x="144624" y="454391"/>
              <a:ext cx="544821" cy="507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0">
                <a:defRPr/>
              </a:pPr>
              <a:r>
                <a:rPr lang="en-US" altLang="ko-KR" sz="3360" spc="-72" dirty="0">
                  <a:ln w="9525">
                    <a:solidFill>
                      <a:srgbClr val="D6E8F4">
                        <a:alpha val="0"/>
                      </a:srgbClr>
                    </a:solidFill>
                  </a:ln>
                  <a:solidFill>
                    <a:srgbClr val="021945"/>
                  </a:solidFill>
                  <a:latin typeface="프리젠테이션 7 Bold" pitchFamily="2" charset="-127"/>
                  <a:ea typeface="프리젠테이션 7 Bold" pitchFamily="2" charset="-127"/>
                  <a:cs typeface="Pretendard SemiBold"/>
                </a:rPr>
                <a:t>3.2</a:t>
              </a:r>
              <a:endParaRPr lang="ko-KR" altLang="en-US" sz="3360" spc="-72" dirty="0">
                <a:ln w="9525">
                  <a:solidFill>
                    <a:srgbClr val="D6E8F4">
                      <a:alpha val="0"/>
                    </a:srgbClr>
                  </a:solidFill>
                </a:ln>
                <a:solidFill>
                  <a:srgbClr val="021945"/>
                </a:solidFill>
                <a:latin typeface="프리젠테이션 7 Bold" pitchFamily="2" charset="-127"/>
                <a:ea typeface="프리젠테이션 7 Bold" pitchFamily="2" charset="-127"/>
                <a:cs typeface="Pretendard SemiBold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52B9CF-C249-C7B1-3DAD-506865BA7EC2}"/>
                </a:ext>
              </a:extLst>
            </p:cNvPr>
            <p:cNvSpPr txBox="1"/>
            <p:nvPr/>
          </p:nvSpPr>
          <p:spPr>
            <a:xfrm>
              <a:off x="689445" y="457864"/>
              <a:ext cx="4494909" cy="507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0">
                <a:defRPr/>
              </a:pPr>
              <a:r>
                <a:rPr lang="ko-KR" altLang="en-US" sz="3360" spc="-72" dirty="0">
                  <a:ln w="9525">
                    <a:solidFill>
                      <a:srgbClr val="D6E8F4">
                        <a:alpha val="0"/>
                      </a:srgbClr>
                    </a:solidFill>
                  </a:ln>
                  <a:solidFill>
                    <a:srgbClr val="021945"/>
                  </a:solidFill>
                  <a:latin typeface="프리젠테이션 7 Bold" pitchFamily="2" charset="-127"/>
                  <a:ea typeface="프리젠테이션 7 Bold" pitchFamily="2" charset="-127"/>
                  <a:cs typeface="Pretendard SemiBold"/>
                </a:rPr>
                <a:t>모델 구축</a:t>
              </a:r>
              <a:r>
                <a:rPr lang="en-US" altLang="ko-KR" sz="3360" spc="-72" dirty="0">
                  <a:ln w="9525">
                    <a:solidFill>
                      <a:srgbClr val="D6E8F4">
                        <a:alpha val="0"/>
                      </a:srgbClr>
                    </a:solidFill>
                  </a:ln>
                  <a:solidFill>
                    <a:srgbClr val="021945"/>
                  </a:solidFill>
                  <a:latin typeface="프리젠테이션 7 Bold" pitchFamily="2" charset="-127"/>
                  <a:ea typeface="프리젠테이션 7 Bold" pitchFamily="2" charset="-127"/>
                  <a:cs typeface="Pretendard SemiBold"/>
                </a:rPr>
                <a:t>(Bi-LSTM)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F8A7DF-7896-5304-6E6F-504A5B20951B}"/>
              </a:ext>
            </a:extLst>
          </p:cNvPr>
          <p:cNvSpPr/>
          <p:nvPr/>
        </p:nvSpPr>
        <p:spPr>
          <a:xfrm>
            <a:off x="257006" y="2036094"/>
            <a:ext cx="13244190" cy="1028729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 w="9525">
            <a:solidFill>
              <a:schemeClr val="bg1">
                <a:lumMod val="85000"/>
                <a:alpha val="7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8FE937-CC92-2E78-0C30-12338AECDFA4}"/>
              </a:ext>
            </a:extLst>
          </p:cNvPr>
          <p:cNvSpPr txBox="1"/>
          <p:nvPr/>
        </p:nvSpPr>
        <p:spPr>
          <a:xfrm>
            <a:off x="753176" y="2280723"/>
            <a:ext cx="13324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548640" latinLnBrk="0">
              <a:spcAft>
                <a:spcPts val="84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160" dirty="0" err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입력층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160" dirty="0" err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은닉층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160" dirty="0" err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출력층</a:t>
            </a: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개로 구성된 </a:t>
            </a:r>
            <a:r>
              <a:rPr lang="en-US" altLang="ko-KR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Bi-LSTM </a:t>
            </a:r>
            <a:r>
              <a:rPr lang="ko-KR" altLang="en-US" sz="216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모델 구축</a:t>
            </a:r>
            <a:endParaRPr lang="en-US" altLang="ko-KR" sz="216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9541187-B6A1-2CF8-E72A-99989B20A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393783"/>
              </p:ext>
            </p:extLst>
          </p:nvPr>
        </p:nvGraphicFramePr>
        <p:xfrm>
          <a:off x="337829" y="3436617"/>
          <a:ext cx="7166720" cy="4390717"/>
        </p:xfrm>
        <a:graphic>
          <a:graphicData uri="http://schemas.openxmlformats.org/drawingml/2006/table">
            <a:tbl>
              <a:tblPr/>
              <a:tblGrid>
                <a:gridCol w="1062751">
                  <a:extLst>
                    <a:ext uri="{9D8B030D-6E8A-4147-A177-3AD203B41FA5}">
                      <a16:colId xmlns:a16="http://schemas.microsoft.com/office/drawing/2014/main" val="2610697716"/>
                    </a:ext>
                  </a:extLst>
                </a:gridCol>
                <a:gridCol w="1062751">
                  <a:extLst>
                    <a:ext uri="{9D8B030D-6E8A-4147-A177-3AD203B41FA5}">
                      <a16:colId xmlns:a16="http://schemas.microsoft.com/office/drawing/2014/main" val="3295873364"/>
                    </a:ext>
                  </a:extLst>
                </a:gridCol>
                <a:gridCol w="1062751">
                  <a:extLst>
                    <a:ext uri="{9D8B030D-6E8A-4147-A177-3AD203B41FA5}">
                      <a16:colId xmlns:a16="http://schemas.microsoft.com/office/drawing/2014/main" val="509562562"/>
                    </a:ext>
                  </a:extLst>
                </a:gridCol>
                <a:gridCol w="1062751">
                  <a:extLst>
                    <a:ext uri="{9D8B030D-6E8A-4147-A177-3AD203B41FA5}">
                      <a16:colId xmlns:a16="http://schemas.microsoft.com/office/drawing/2014/main" val="1328081015"/>
                    </a:ext>
                  </a:extLst>
                </a:gridCol>
                <a:gridCol w="791550">
                  <a:extLst>
                    <a:ext uri="{9D8B030D-6E8A-4147-A177-3AD203B41FA5}">
                      <a16:colId xmlns:a16="http://schemas.microsoft.com/office/drawing/2014/main" val="203760556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537731033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4124951505"/>
                    </a:ext>
                  </a:extLst>
                </a:gridCol>
                <a:gridCol w="634729">
                  <a:extLst>
                    <a:ext uri="{9D8B030D-6E8A-4147-A177-3AD203B41FA5}">
                      <a16:colId xmlns:a16="http://schemas.microsoft.com/office/drawing/2014/main" val="3211473104"/>
                    </a:ext>
                  </a:extLst>
                </a:gridCol>
              </a:tblGrid>
              <a:tr h="711784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7 Bold" pitchFamily="2" charset="-127"/>
                          <a:ea typeface="프리젠테이션 7 Bold" pitchFamily="2" charset="-127"/>
                          <a:cs typeface="+mn-cs"/>
                        </a:rPr>
                        <a:t>Bi-LSTM </a:t>
                      </a:r>
                      <a:r>
                        <a:rPr lang="en-US" sz="14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7 Bold" pitchFamily="2" charset="-127"/>
                          <a:ea typeface="프리젠테이션 7 Bold" pitchFamily="2" charset="-127"/>
                          <a:cs typeface="+mn-cs"/>
                        </a:rPr>
                        <a:t>(sequence : 18)</a:t>
                      </a:r>
                      <a:endParaRPr lang="en-US" sz="1700" b="1" kern="1200" dirty="0">
                        <a:ln w="9525"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프리젠테이션 7 Bold" pitchFamily="2" charset="-127"/>
                        <a:ea typeface="프리젠테이션 7 Bold" pitchFamily="2" charset="-127"/>
                        <a:cs typeface="+mn-cs"/>
                      </a:endParaRP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b="1" kern="1200" dirty="0">
                        <a:ln w="9525"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프리젠테이션 7 Bold" pitchFamily="2" charset="-127"/>
                        <a:ea typeface="프리젠테이션 7 Bold" pitchFamily="2" charset="-127"/>
                        <a:cs typeface="+mn-cs"/>
                      </a:endParaRP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58011"/>
                  </a:ext>
                </a:extLst>
              </a:tr>
              <a:tr h="85217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Layer 1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(Bi-LSTM)</a:t>
                      </a:r>
                    </a:p>
                  </a:txBody>
                  <a:tcPr marL="77724" marR="77724" marT="21488" marB="2148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Layer 2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(Bi-LSTM)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Dense</a:t>
                      </a:r>
                      <a:r>
                        <a:rPr lang="en-US" sz="13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 Layer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Output Layer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31266"/>
                  </a:ext>
                </a:extLst>
              </a:tr>
              <a:tr h="5447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units</a:t>
                      </a:r>
                    </a:p>
                  </a:txBody>
                  <a:tcPr marL="77724" marR="77724" marT="21488" marB="2148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100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units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50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units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50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units</a:t>
                      </a:r>
                      <a:endParaRPr lang="en-US" sz="1200" b="1" kern="1200" dirty="0">
                        <a:ln w="9525"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endParaRP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1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800800"/>
                  </a:ext>
                </a:extLst>
              </a:tr>
              <a:tr h="5447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activation</a:t>
                      </a:r>
                    </a:p>
                  </a:txBody>
                  <a:tcPr marL="77724" marR="77724" marT="21488" marB="2148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tanh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activation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tanh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activation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200" dirty="0" err="1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Relu</a:t>
                      </a:r>
                      <a:endParaRPr lang="en-US" sz="1200" b="1" kern="1200" dirty="0">
                        <a:ln w="9525"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endParaRP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activation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1200" dirty="0">
                        <a:ln w="9525"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endParaRP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Linear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476675"/>
                  </a:ext>
                </a:extLst>
              </a:tr>
              <a:tr h="5447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l2 </a:t>
                      </a:r>
                      <a:r>
                        <a:rPr lang="en-US" sz="1200" b="1" kern="1200" dirty="0" err="1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regularizer</a:t>
                      </a:r>
                      <a:endParaRPr lang="en-US" sz="1200" b="1" kern="1200" dirty="0">
                        <a:ln w="9525"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endParaRPr>
                    </a:p>
                  </a:txBody>
                  <a:tcPr marL="77724" marR="77724" marT="21488" marB="2148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0.005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l2 </a:t>
                      </a:r>
                      <a:r>
                        <a:rPr lang="en-US" sz="1200" b="1" kern="1200" dirty="0" err="1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regularizer</a:t>
                      </a:r>
                      <a:endParaRPr lang="en-US" sz="1200" b="1" kern="1200" dirty="0">
                        <a:ln w="9525"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endParaRP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0.005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254365"/>
                  </a:ext>
                </a:extLst>
              </a:tr>
              <a:tr h="596266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Compile</a:t>
                      </a:r>
                    </a:p>
                  </a:txBody>
                  <a:tcPr marL="77724" marR="77724" marT="21488" marB="2148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epoch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200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loss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Huber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1200" dirty="0">
                        <a:ln w="9525"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endParaRP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845702"/>
                  </a:ext>
                </a:extLst>
              </a:tr>
              <a:tr h="596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optimizer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Adam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learning rate</a:t>
                      </a:r>
                    </a:p>
                  </a:txBody>
                  <a:tcPr marL="77724" marR="77724" marT="21488" marB="214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 w="9525"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0.0005</a:t>
                      </a: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1200" dirty="0">
                        <a:ln w="9525"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endParaRPr>
                    </a:p>
                  </a:txBody>
                  <a:tcPr marL="77724" marR="77724" marT="21488" marB="214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5397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E6B2534-CC6B-49E4-A42B-598A8C83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72" y="3358929"/>
            <a:ext cx="1327876" cy="4546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7ECE6D-634A-4AD0-A0D4-DD03574E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239" y="3402238"/>
            <a:ext cx="4307790" cy="44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6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4DCFA2-0501-465C-A466-C8A42DCEEFAA}"/>
              </a:ext>
            </a:extLst>
          </p:cNvPr>
          <p:cNvCxnSpPr>
            <a:cxnSpLocks/>
          </p:cNvCxnSpPr>
          <p:nvPr/>
        </p:nvCxnSpPr>
        <p:spPr>
          <a:xfrm>
            <a:off x="4058972" y="2548505"/>
            <a:ext cx="10571428" cy="0"/>
          </a:xfrm>
          <a:prstGeom prst="line">
            <a:avLst/>
          </a:prstGeom>
          <a:ln w="12700">
            <a:solidFill>
              <a:srgbClr val="0F53A4">
                <a:alpha val="5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B7F2F3-B268-4C86-AD51-DF721531534A}"/>
              </a:ext>
            </a:extLst>
          </p:cNvPr>
          <p:cNvSpPr txBox="1"/>
          <p:nvPr/>
        </p:nvSpPr>
        <p:spPr>
          <a:xfrm>
            <a:off x="4953996" y="1301427"/>
            <a:ext cx="4591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defRPr/>
            </a:pPr>
            <a:r>
              <a:rPr lang="en-US" altLang="ko-KR" sz="32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gradFill flip="none" rotWithShape="1">
                  <a:gsLst>
                    <a:gs pos="12000">
                      <a:srgbClr val="1C2A54"/>
                    </a:gs>
                    <a:gs pos="79000">
                      <a:srgbClr val="0F53A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프리젠테이션 9 Black"/>
                <a:ea typeface="프리젠테이션 9 Black"/>
              </a:rPr>
              <a:t>4. </a:t>
            </a:r>
            <a:r>
              <a:rPr lang="ko-KR" altLang="en-US" sz="32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gradFill flip="none" rotWithShape="1">
                  <a:gsLst>
                    <a:gs pos="12000">
                      <a:srgbClr val="1C2A54"/>
                    </a:gs>
                    <a:gs pos="79000">
                      <a:srgbClr val="0F53A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프리젠테이션 9 Black"/>
                <a:ea typeface="프리젠테이션 9 Black"/>
              </a:rPr>
              <a:t>결과 및 결론</a:t>
            </a:r>
            <a:endParaRPr lang="ko-KR" altLang="en-US" sz="3200" dirty="0">
              <a:gradFill flip="none" rotWithShape="1">
                <a:gsLst>
                  <a:gs pos="12000">
                    <a:srgbClr val="1C2A54"/>
                  </a:gs>
                  <a:gs pos="79000">
                    <a:srgbClr val="0F53A4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프리젠테이션 9 Black"/>
              <a:ea typeface="프리젠테이션 9 Black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E3360C-401E-4A2B-B7FC-F7B2C44C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58972" cy="823004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F5079A-E5FF-4308-8D04-7723E06F9442}"/>
              </a:ext>
            </a:extLst>
          </p:cNvPr>
          <p:cNvGrpSpPr/>
          <p:nvPr/>
        </p:nvGrpSpPr>
        <p:grpSpPr>
          <a:xfrm>
            <a:off x="4953996" y="2975550"/>
            <a:ext cx="5596067" cy="461665"/>
            <a:chOff x="1021176" y="3104352"/>
            <a:chExt cx="5596067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6A3F26-CD0C-4A1D-8EB6-81DF4D629F05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Training </a:t>
              </a: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결과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AB95D5-6B16-47DF-9D5E-215694FD9F74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4.1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B90566-F411-4235-8313-E9A6DDDBE327}"/>
              </a:ext>
            </a:extLst>
          </p:cNvPr>
          <p:cNvGrpSpPr/>
          <p:nvPr/>
        </p:nvGrpSpPr>
        <p:grpSpPr>
          <a:xfrm>
            <a:off x="4953996" y="3813750"/>
            <a:ext cx="5596067" cy="461665"/>
            <a:chOff x="1021176" y="3104352"/>
            <a:chExt cx="5596067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B4797C-45E5-4951-B8EF-AF88808AC756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Test </a:t>
              </a: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결과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61D49D-7981-4786-892C-2B4938767BC4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4.2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05FA1B1-7D61-4FB3-AD0E-7355A414823F}"/>
              </a:ext>
            </a:extLst>
          </p:cNvPr>
          <p:cNvGrpSpPr/>
          <p:nvPr/>
        </p:nvGrpSpPr>
        <p:grpSpPr>
          <a:xfrm>
            <a:off x="4953996" y="4588450"/>
            <a:ext cx="5596067" cy="461665"/>
            <a:chOff x="1021176" y="3104352"/>
            <a:chExt cx="5596067" cy="4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441A22-065F-49F0-A62C-8905640FEF92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분석결과</a:t>
              </a:r>
              <a:endParaRPr lang="en-US" altLang="ko-KR" sz="24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/>
                <a:ea typeface="프리젠테이션 7 Bold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0724B5-1505-49BE-8D29-A36EE699BB1C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4.3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8561C-C033-41F2-B71D-98EFC28BC379}"/>
              </a:ext>
            </a:extLst>
          </p:cNvPr>
          <p:cNvGrpSpPr/>
          <p:nvPr/>
        </p:nvGrpSpPr>
        <p:grpSpPr>
          <a:xfrm>
            <a:off x="4953996" y="5311261"/>
            <a:ext cx="5596067" cy="461665"/>
            <a:chOff x="1021176" y="3104352"/>
            <a:chExt cx="5596067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BB37AB-F0A5-473E-B445-A538E9F537EB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결론</a:t>
              </a:r>
              <a:endParaRPr lang="en-US" altLang="ko-KR" sz="24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/>
                <a:ea typeface="프리젠테이션 7 Bold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B5BC94-324E-424D-8319-5C0569DBBF72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4.4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70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121" y="0"/>
            <a:ext cx="5486400" cy="82296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6655F-3DB4-4200-B6BE-7ECD840A2F5C}"/>
              </a:ext>
            </a:extLst>
          </p:cNvPr>
          <p:cNvGrpSpPr/>
          <p:nvPr/>
        </p:nvGrpSpPr>
        <p:grpSpPr>
          <a:xfrm>
            <a:off x="567331" y="666333"/>
            <a:ext cx="5596067" cy="461665"/>
            <a:chOff x="1021176" y="3104352"/>
            <a:chExt cx="5596067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CF8924-DC0A-48EB-894A-3EF356922A32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Training </a:t>
              </a: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결과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78C0BD-5BA0-41D3-BC12-FF6C68930146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4.1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5F8344A-AA87-46D0-87CF-B5AF5D57E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0355"/>
            <a:ext cx="9821442" cy="45833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7EBD68-F856-4718-9FB6-5AB3C7E2D6F5}"/>
                  </a:ext>
                </a:extLst>
              </p:cNvPr>
              <p:cNvSpPr txBox="1"/>
              <p:nvPr/>
            </p:nvSpPr>
            <p:spPr>
              <a:xfrm>
                <a:off x="1741714" y="2162629"/>
                <a:ext cx="22798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:0.98</m:t>
                      </m:r>
                    </m:oMath>
                  </m:oMathPara>
                </a14:m>
                <a:endParaRPr lang="en-US" altLang="ko-KR" b="0" dirty="0"/>
              </a:p>
              <a:p>
                <a:pPr algn="ctr"/>
                <a:r>
                  <a:rPr lang="en-US" altLang="ko-KR" b="0" dirty="0"/>
                  <a:t>NPE:0.07</a:t>
                </a:r>
              </a:p>
              <a:p>
                <a:endParaRPr lang="en-US" altLang="ko-KR" b="0" dirty="0"/>
              </a:p>
              <a:p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7EBD68-F856-4718-9FB6-5AB3C7E2D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4" y="2162629"/>
                <a:ext cx="2279852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7A6CC3D-C142-4832-B517-5610743252F6}"/>
              </a:ext>
            </a:extLst>
          </p:cNvPr>
          <p:cNvSpPr txBox="1"/>
          <p:nvPr/>
        </p:nvSpPr>
        <p:spPr>
          <a:xfrm>
            <a:off x="1422400" y="5370286"/>
            <a:ext cx="589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X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축은 </a:t>
            </a:r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10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분단위로 미래예측</a:t>
            </a:r>
            <a:endParaRPr lang="en-US" altLang="ko-KR" dirty="0">
              <a:latin typeface="프리젠테이션 4 Regular" charset="-127"/>
              <a:ea typeface="프리젠테이션 4 Regular" charset="-127"/>
            </a:endParaRPr>
          </a:p>
          <a:p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그래프를 보면 모델이 </a:t>
            </a:r>
            <a:r>
              <a:rPr lang="ko-KR" altLang="en-US" dirty="0" err="1">
                <a:latin typeface="프리젠테이션 4 Regular" charset="-127"/>
                <a:ea typeface="프리젠테이션 4 Regular" charset="-127"/>
              </a:rPr>
              <a:t>실제값의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 피크치를 약간 과소평가하고 상승 및 하강 타이밍에 약간의 차이가 있음을 알 수 있습니다</a:t>
            </a:r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.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04C55A-AB60-4949-AAC7-203C9BB4B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867"/>
            <a:ext cx="9798444" cy="457260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121" y="0"/>
            <a:ext cx="5486400" cy="82296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6655F-3DB4-4200-B6BE-7ECD840A2F5C}"/>
              </a:ext>
            </a:extLst>
          </p:cNvPr>
          <p:cNvGrpSpPr/>
          <p:nvPr/>
        </p:nvGrpSpPr>
        <p:grpSpPr>
          <a:xfrm>
            <a:off x="567331" y="666333"/>
            <a:ext cx="5596067" cy="461665"/>
            <a:chOff x="1021176" y="3104352"/>
            <a:chExt cx="5596067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CF8924-DC0A-48EB-894A-3EF356922A32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Test </a:t>
              </a: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결과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78C0BD-5BA0-41D3-BC12-FF6C68930146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4.2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7EBD68-F856-4718-9FB6-5AB3C7E2D6F5}"/>
                  </a:ext>
                </a:extLst>
              </p:cNvPr>
              <p:cNvSpPr txBox="1"/>
              <p:nvPr/>
            </p:nvSpPr>
            <p:spPr>
              <a:xfrm>
                <a:off x="1741714" y="2162629"/>
                <a:ext cx="22798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:0.94</m:t>
                      </m:r>
                    </m:oMath>
                  </m:oMathPara>
                </a14:m>
                <a:endParaRPr lang="en-US" altLang="ko-KR" b="0" dirty="0"/>
              </a:p>
              <a:p>
                <a:pPr algn="ctr"/>
                <a:r>
                  <a:rPr lang="en-US" altLang="ko-KR" b="0" dirty="0"/>
                  <a:t>NPE:0.08</a:t>
                </a:r>
              </a:p>
              <a:p>
                <a:endParaRPr lang="en-US" altLang="ko-KR" b="0" dirty="0"/>
              </a:p>
              <a:p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7EBD68-F856-4718-9FB6-5AB3C7E2D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4" y="2162629"/>
                <a:ext cx="2279852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7A6CC3D-C142-4832-B517-5610743252F6}"/>
              </a:ext>
            </a:extLst>
          </p:cNvPr>
          <p:cNvSpPr txBox="1"/>
          <p:nvPr/>
        </p:nvSpPr>
        <p:spPr>
          <a:xfrm>
            <a:off x="1422400" y="5483989"/>
            <a:ext cx="589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X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축은 </a:t>
            </a:r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10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분단위로 미래예측</a:t>
            </a:r>
            <a:endParaRPr lang="en-US" altLang="ko-KR" dirty="0">
              <a:latin typeface="프리젠테이션 4 Regular" charset="-127"/>
              <a:ea typeface="프리젠테이션 4 Regular" charset="-127"/>
            </a:endParaRPr>
          </a:p>
          <a:p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그래프를 보면 모델이 </a:t>
            </a:r>
            <a:r>
              <a:rPr lang="ko-KR" altLang="en-US" dirty="0" err="1">
                <a:latin typeface="프리젠테이션 4 Regular" charset="-127"/>
                <a:ea typeface="프리젠테이션 4 Regular" charset="-127"/>
              </a:rPr>
              <a:t>실제값의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 피크치를 약간 과소평가하고 상승 및 하강 타이밍에 약간의 차이가 있음을 알 수 있습니다</a:t>
            </a:r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.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286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6655F-3DB4-4200-B6BE-7ECD840A2F5C}"/>
              </a:ext>
            </a:extLst>
          </p:cNvPr>
          <p:cNvGrpSpPr/>
          <p:nvPr/>
        </p:nvGrpSpPr>
        <p:grpSpPr>
          <a:xfrm>
            <a:off x="567331" y="666333"/>
            <a:ext cx="5596067" cy="461665"/>
            <a:chOff x="1021176" y="3104352"/>
            <a:chExt cx="5596067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CF8924-DC0A-48EB-894A-3EF356922A32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  </a:t>
              </a: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분석</a:t>
              </a: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결과</a:t>
              </a: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(</a:t>
              </a: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Training)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78C0BD-5BA0-41D3-BC12-FF6C68930146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4.3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sp>
        <p:nvSpPr>
          <p:cNvPr id="9" name="Text Box 49">
            <a:extLst>
              <a:ext uri="{FF2B5EF4-FFF2-40B4-BE49-F238E27FC236}">
                <a16:creationId xmlns:a16="http://schemas.microsoft.com/office/drawing/2014/main" id="{04A14672-A12C-4254-9339-CF2E8D0C5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980" y="1523936"/>
            <a:ext cx="2837031" cy="48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프리젠테이션 7 Bold" charset="-127"/>
                <a:ea typeface="프리젠테이션 7 Bold" charset="-127"/>
              </a:rPr>
              <a:t>Bi-LSTM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프리젠테이션 7 Bold" charset="-127"/>
                <a:ea typeface="프리젠테이션 7 Bold" charset="-127"/>
              </a:rPr>
              <a:t> 평가지표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F67EC0C-0151-4DF1-AE29-7376BC69B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236979"/>
              </p:ext>
            </p:extLst>
          </p:nvPr>
        </p:nvGraphicFramePr>
        <p:xfrm>
          <a:off x="909980" y="2457602"/>
          <a:ext cx="9753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">
                  <a:extLst>
                    <a:ext uri="{9D8B030D-6E8A-4147-A177-3AD203B41FA5}">
                      <a16:colId xmlns:a16="http://schemas.microsoft.com/office/drawing/2014/main" val="189072739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62746905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4681617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89066215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4473225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642386756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84134261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9500962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70833796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4666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PBIAS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84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8.17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116.8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-1.85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10.81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-1.64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110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A216FD-8C67-4E58-A31D-86A94D71237A}"/>
              </a:ext>
            </a:extLst>
          </p:cNvPr>
          <p:cNvSpPr txBox="1"/>
          <p:nvPr/>
        </p:nvSpPr>
        <p:spPr>
          <a:xfrm>
            <a:off x="909980" y="3672114"/>
            <a:ext cx="11093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학습 데이터 평가지표는 모델이 훈련 데이터를 얼마나 잘 학습했는지 나타냄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. </a:t>
            </a:r>
          </a:p>
          <a:p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R2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와 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NSE 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값이 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0.98 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이상으로 매우 높게 나타나 모델이 학습 데이터의 패턴을 거의 완벽하게 포착했음을 알 수 있음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.</a:t>
            </a:r>
          </a:p>
          <a:p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NPE 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값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 (</a:t>
            </a:r>
            <a:r>
              <a:rPr lang="ko-KR" altLang="en-US" sz="2000" b="0" i="0" dirty="0" err="1">
                <a:effectLst/>
                <a:latin typeface="프리젠테이션 4 Regular" charset="-127"/>
                <a:ea typeface="프리젠테이션 4 Regular" charset="-127"/>
              </a:rPr>
              <a:t>정규화된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 예측 오차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)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 또한 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0.072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로 매우 낮아 학습 데이터에 대한 예측 오차가 작음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, </a:t>
            </a:r>
          </a:p>
          <a:p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전반적으로 모델이 학습 과정에서 데이터를 효과적으로 이해했음을 보여줌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.</a:t>
            </a:r>
            <a:endParaRPr lang="ko-KR" altLang="en-US" sz="2000" dirty="0">
              <a:latin typeface="프리젠테이션 4 Regular" charset="-127"/>
              <a:ea typeface="프리젠테이션 4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40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6655F-3DB4-4200-B6BE-7ECD840A2F5C}"/>
              </a:ext>
            </a:extLst>
          </p:cNvPr>
          <p:cNvGrpSpPr/>
          <p:nvPr/>
        </p:nvGrpSpPr>
        <p:grpSpPr>
          <a:xfrm>
            <a:off x="567331" y="666333"/>
            <a:ext cx="5596067" cy="461665"/>
            <a:chOff x="1021176" y="3104352"/>
            <a:chExt cx="5596067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CF8924-DC0A-48EB-894A-3EF356922A32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  </a:t>
              </a: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분석</a:t>
              </a: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결과</a:t>
              </a: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(</a:t>
              </a: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Test)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78C0BD-5BA0-41D3-BC12-FF6C68930146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4.3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sp>
        <p:nvSpPr>
          <p:cNvPr id="9" name="Text Box 49">
            <a:extLst>
              <a:ext uri="{FF2B5EF4-FFF2-40B4-BE49-F238E27FC236}">
                <a16:creationId xmlns:a16="http://schemas.microsoft.com/office/drawing/2014/main" id="{04A14672-A12C-4254-9339-CF2E8D0C5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980" y="1523007"/>
            <a:ext cx="2837031" cy="48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프리젠테이션 4 Regular" charset="-127"/>
                <a:ea typeface="프리젠테이션 4 Regular" charset="-127"/>
              </a:rPr>
              <a:t>Bi-LSTM</a:t>
            </a:r>
            <a:r>
              <a:rPr lang="ko-KR" alt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프리젠테이션 4 Regular" charset="-127"/>
                <a:ea typeface="프리젠테이션 4 Regular" charset="-127"/>
              </a:rPr>
              <a:t> 평가지표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F67EC0C-0151-4DF1-AE29-7376BC69B4BB}"/>
              </a:ext>
            </a:extLst>
          </p:cNvPr>
          <p:cNvGraphicFramePr>
            <a:graphicFrameLocks noGrp="1"/>
          </p:cNvGraphicFramePr>
          <p:nvPr/>
        </p:nvGraphicFramePr>
        <p:xfrm>
          <a:off x="909980" y="2457602"/>
          <a:ext cx="9753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">
                  <a:extLst>
                    <a:ext uri="{9D8B030D-6E8A-4147-A177-3AD203B41FA5}">
                      <a16:colId xmlns:a16="http://schemas.microsoft.com/office/drawing/2014/main" val="189072739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62746905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4681617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89066215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4473225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642386756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84134261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9500962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70833796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4666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84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11057"/>
                  </a:ext>
                </a:extLst>
              </a:tr>
            </a:tbl>
          </a:graphicData>
        </a:graphic>
      </p:graphicFrame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2344A6B0-DDF3-4B86-AD61-099B57BD7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844639"/>
              </p:ext>
            </p:extLst>
          </p:nvPr>
        </p:nvGraphicFramePr>
        <p:xfrm>
          <a:off x="871611" y="2469547"/>
          <a:ext cx="9796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">
                  <a:extLst>
                    <a:ext uri="{9D8B030D-6E8A-4147-A177-3AD203B41FA5}">
                      <a16:colId xmlns:a16="http://schemas.microsoft.com/office/drawing/2014/main" val="189072739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62746905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4681617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589066215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4473225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642386756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84134261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9500962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708337962"/>
                    </a:ext>
                  </a:extLst>
                </a:gridCol>
                <a:gridCol w="1018149">
                  <a:extLst>
                    <a:ext uri="{9D8B030D-6E8A-4147-A177-3AD203B41FA5}">
                      <a16:colId xmlns:a16="http://schemas.microsoft.com/office/drawing/2014/main" val="254666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PBIAS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84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5.77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57.5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7.58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1105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0743299-04E2-48C2-B492-5EF789DED6AF}"/>
              </a:ext>
            </a:extLst>
          </p:cNvPr>
          <p:cNvSpPr txBox="1"/>
          <p:nvPr/>
        </p:nvSpPr>
        <p:spPr>
          <a:xfrm>
            <a:off x="871610" y="3817257"/>
            <a:ext cx="11102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테스트 데이터에 대한 평가지표는 모델의 일반화 성능을 잘 보여줌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. </a:t>
            </a:r>
          </a:p>
          <a:p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R2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와 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NSE 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값이 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0.94 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이상으로 모델이 보지 못한 데이터의 유량 변동성을 상당히 잘 설명하고 있음</a:t>
            </a:r>
            <a:r>
              <a:rPr lang="en-US" altLang="ko-KR" sz="2000" dirty="0">
                <a:latin typeface="프리젠테이션 4 Regular" charset="-127"/>
                <a:ea typeface="프리젠테이션 4 Regular" charset="-127"/>
              </a:rPr>
              <a:t>.</a:t>
            </a:r>
          </a:p>
          <a:p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NPE(</a:t>
            </a:r>
            <a:r>
              <a:rPr lang="ko-KR" altLang="en-US" sz="2000" b="0" i="0" dirty="0" err="1">
                <a:effectLst/>
                <a:latin typeface="프리젠테이션 4 Regular" charset="-127"/>
                <a:ea typeface="프리젠테이션 4 Regular" charset="-127"/>
              </a:rPr>
              <a:t>정규화된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 예측 오차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)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가 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0.086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으로 낮아 예측 오차가 </a:t>
            </a:r>
            <a:r>
              <a:rPr lang="ko-KR" altLang="en-US" sz="2000" b="0" i="0" dirty="0" err="1">
                <a:effectLst/>
                <a:latin typeface="프리젠테이션 4 Regular" charset="-127"/>
                <a:ea typeface="프리젠테이션 4 Regular" charset="-127"/>
              </a:rPr>
              <a:t>실제값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 평균 대비 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10% </a:t>
            </a:r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미만임을 확인함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. </a:t>
            </a:r>
          </a:p>
          <a:p>
            <a:r>
              <a:rPr lang="ko-KR" altLang="en-US" sz="2000" b="0" i="0" dirty="0">
                <a:effectLst/>
                <a:latin typeface="프리젠테이션 4 Regular" charset="-127"/>
                <a:ea typeface="프리젠테이션 4 Regular" charset="-127"/>
              </a:rPr>
              <a:t>이는 모델이 새로운 데이터에 대해서도 신뢰할 수 있는 예측 성능을 제공함을 의미</a:t>
            </a:r>
            <a:r>
              <a:rPr lang="en-US" altLang="ko-KR" sz="2000" b="0" i="0" dirty="0">
                <a:effectLst/>
                <a:latin typeface="프리젠테이션 4 Regular" charset="-127"/>
                <a:ea typeface="프리젠테이션 4 Regular" charset="-127"/>
              </a:rPr>
              <a:t>.</a:t>
            </a:r>
            <a:endParaRPr lang="ko-KR" altLang="en-US" sz="2000" dirty="0">
              <a:latin typeface="프리젠테이션 4 Regular" charset="-127"/>
              <a:ea typeface="프리젠테이션 4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87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500417B-507B-49A7-9704-1B7C6922AA1A}"/>
              </a:ext>
            </a:extLst>
          </p:cNvPr>
          <p:cNvSpPr/>
          <p:nvPr/>
        </p:nvSpPr>
        <p:spPr>
          <a:xfrm>
            <a:off x="567331" y="1680851"/>
            <a:ext cx="13968572" cy="6321800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 w="9525">
            <a:solidFill>
              <a:schemeClr val="bg1">
                <a:lumMod val="85000"/>
                <a:alpha val="7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ko-KR" altLang="en-US" sz="2000" dirty="0">
              <a:solidFill>
                <a:schemeClr val="tx1"/>
              </a:solidFill>
              <a:latin typeface="프리젠테이션 4 Regular" charset="-127"/>
              <a:ea typeface="프리젠테이션 4 Regular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6655F-3DB4-4200-B6BE-7ECD840A2F5C}"/>
              </a:ext>
            </a:extLst>
          </p:cNvPr>
          <p:cNvGrpSpPr/>
          <p:nvPr/>
        </p:nvGrpSpPr>
        <p:grpSpPr>
          <a:xfrm>
            <a:off x="567331" y="666333"/>
            <a:ext cx="5596067" cy="461665"/>
            <a:chOff x="1021176" y="3104352"/>
            <a:chExt cx="5596067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CF8924-DC0A-48EB-894A-3EF356922A32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토의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78C0BD-5BA0-41D3-BC12-FF6C68930146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4.4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EABBFB-5E7D-4B1D-B44B-D885465ED36F}"/>
              </a:ext>
            </a:extLst>
          </p:cNvPr>
          <p:cNvSpPr txBox="1"/>
          <p:nvPr/>
        </p:nvSpPr>
        <p:spPr>
          <a:xfrm>
            <a:off x="769257" y="1959429"/>
            <a:ext cx="1354182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개선방안</a:t>
            </a:r>
            <a:endParaRPr lang="en-US" altLang="ko-KR" sz="2400" b="1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b="1" i="0" dirty="0">
                <a:effectLst/>
                <a:latin typeface="프리젠테이션 4 Regular" charset="-127"/>
                <a:ea typeface="프리젠테이션 4 Regular" charset="-127"/>
              </a:rPr>
              <a:t>1-1:</a:t>
            </a:r>
            <a:r>
              <a:rPr lang="ko-KR" altLang="en-US" b="1" i="0" dirty="0">
                <a:effectLst/>
                <a:latin typeface="프리젠테이션 4 Regular" charset="-127"/>
                <a:ea typeface="프리젠테이션 4 Regular" charset="-127"/>
              </a:rPr>
              <a:t>데이터 </a:t>
            </a:r>
            <a:r>
              <a:rPr lang="ko-KR" altLang="en-US" b="1" i="0" dirty="0" err="1">
                <a:effectLst/>
                <a:latin typeface="프리젠테이션 4 Regular" charset="-127"/>
                <a:ea typeface="프리젠테이션 4 Regular" charset="-127"/>
              </a:rPr>
              <a:t>전처리</a:t>
            </a:r>
            <a:r>
              <a:rPr lang="ko-KR" altLang="en-US" b="1" i="0" dirty="0">
                <a:effectLst/>
                <a:latin typeface="프리젠테이션 4 Regular" charset="-127"/>
                <a:ea typeface="프리젠테이션 4 Regular" charset="-127"/>
              </a:rPr>
              <a:t> 심화</a:t>
            </a:r>
            <a:r>
              <a:rPr lang="en-US" altLang="ko-KR" b="0" i="0" dirty="0">
                <a:effectLst/>
                <a:latin typeface="프리젠테이션 4 Regular" charset="-127"/>
                <a:ea typeface="프리젠테이션 4 Regular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>
                <a:effectLst/>
                <a:latin typeface="프리젠테이션 4 Regular" charset="-127"/>
                <a:ea typeface="프리젠테이션 4 Regular" charset="-127"/>
              </a:rPr>
              <a:t>RobustScaler</a:t>
            </a:r>
            <a:r>
              <a:rPr lang="en-US" altLang="ko-KR" b="1" dirty="0">
                <a:effectLst/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b="1" dirty="0">
                <a:effectLst/>
                <a:latin typeface="프리젠테이션 4 Regular" charset="-127"/>
                <a:ea typeface="프리젠테이션 4 Regular" charset="-127"/>
              </a:rPr>
              <a:t>적용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: 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현재 </a:t>
            </a:r>
            <a:r>
              <a:rPr lang="en-US" altLang="ko-KR" dirty="0" err="1">
                <a:effectLst/>
                <a:latin typeface="프리젠테이션 4 Regular" charset="-127"/>
                <a:ea typeface="프리젠테이션 4 Regular" charset="-127"/>
              </a:rPr>
              <a:t>MinMaxScaler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를 사용하고 있는데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, 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데이터에 이상치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(outlier)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가 있다면 </a:t>
            </a:r>
            <a:r>
              <a:rPr lang="en-US" altLang="ko-KR" dirty="0" err="1">
                <a:effectLst/>
                <a:latin typeface="프리젠테이션 4 Regular" charset="-127"/>
                <a:ea typeface="프리젠테이션 4 Regular" charset="-127"/>
              </a:rPr>
              <a:t>RobustScaler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가 더 안정적인 스케일링 성능을 제공할 수 있음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.</a:t>
            </a:r>
          </a:p>
          <a:p>
            <a:endParaRPr lang="en-US" altLang="ko-KR" dirty="0">
              <a:effectLst/>
              <a:latin typeface="프리젠테이션 4 Regular" charset="-127"/>
              <a:ea typeface="프리젠테이션 4 Regular" charset="-127"/>
            </a:endParaRPr>
          </a:p>
          <a:p>
            <a:r>
              <a:rPr lang="en-US" altLang="ko-KR" b="1" dirty="0">
                <a:effectLst/>
                <a:latin typeface="프리젠테이션 4 Regular" charset="-127"/>
                <a:ea typeface="프리젠테이션 4 Regular" charset="-127"/>
              </a:rPr>
              <a:t>1-2:</a:t>
            </a:r>
            <a:r>
              <a:rPr lang="ko-KR" altLang="en-US" b="1" dirty="0">
                <a:effectLst/>
                <a:latin typeface="프리젠테이션 4 Regular" charset="-127"/>
                <a:ea typeface="프리젠테이션 4 Regular" charset="-127"/>
              </a:rPr>
              <a:t>모델 구조 튜닝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effectLst/>
                <a:latin typeface="프리젠테이션 4 Regular" charset="-127"/>
                <a:ea typeface="프리젠테이션 4 Regular" charset="-127"/>
              </a:rPr>
              <a:t>다른 순환 레이어 탐색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: </a:t>
            </a:r>
            <a:r>
              <a:rPr lang="en-US" altLang="ko-KR" dirty="0" err="1">
                <a:effectLst/>
                <a:latin typeface="프리젠테이션 4 Regular" charset="-127"/>
                <a:ea typeface="프리젠테이션 4 Regular" charset="-127"/>
              </a:rPr>
              <a:t>BiLSTM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외에 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GRU (Gated Recurrent Unit) 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등 다른 종류의 순환 신경망 레이어를 사용해보는 방법</a:t>
            </a:r>
            <a:endParaRPr lang="en-US" altLang="ko-KR" dirty="0">
              <a:effectLst/>
              <a:latin typeface="프리젠테이션 4 Regular" charset="-127"/>
              <a:ea typeface="프리젠테이션 4 Regular" charset="-127"/>
            </a:endParaRPr>
          </a:p>
          <a:p>
            <a:endParaRPr lang="en-US" altLang="ko-KR" dirty="0">
              <a:effectLst/>
              <a:latin typeface="프리젠테이션 4 Regular" charset="-127"/>
              <a:ea typeface="프리젠테이션 4 Regular" charset="-127"/>
            </a:endParaRPr>
          </a:p>
          <a:p>
            <a:r>
              <a:rPr lang="en-US" altLang="ko-KR" b="1" dirty="0">
                <a:effectLst/>
                <a:latin typeface="프리젠테이션 4 Regular" charset="-127"/>
                <a:ea typeface="프리젠테이션 4 Regular" charset="-127"/>
              </a:rPr>
              <a:t>1-3:</a:t>
            </a:r>
            <a:r>
              <a:rPr lang="ko-KR" altLang="en-US" b="1" dirty="0">
                <a:effectLst/>
                <a:latin typeface="프리젠테이션 4 Regular" charset="-127"/>
                <a:ea typeface="프리젠테이션 4 Regular" charset="-127"/>
              </a:rPr>
              <a:t>학습 과정 개선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effectLst/>
                <a:latin typeface="프리젠테이션 4 Regular" charset="-127"/>
                <a:ea typeface="프리젠테이션 4 Regular" charset="-127"/>
              </a:rPr>
              <a:t>다른 </a:t>
            </a:r>
            <a:r>
              <a:rPr lang="en-US" altLang="ko-KR" b="1" dirty="0">
                <a:effectLst/>
                <a:latin typeface="프리젠테이션 4 Regular" charset="-127"/>
                <a:ea typeface="프리젠테이션 4 Regular" charset="-127"/>
              </a:rPr>
              <a:t>Optimizer </a:t>
            </a:r>
            <a:r>
              <a:rPr lang="ko-KR" altLang="en-US" b="1" dirty="0">
                <a:effectLst/>
                <a:latin typeface="프리젠테이션 4 Regular" charset="-127"/>
                <a:ea typeface="프리젠테이션 4 Regular" charset="-127"/>
              </a:rPr>
              <a:t>및 </a:t>
            </a:r>
            <a:r>
              <a:rPr lang="en-US" altLang="ko-KR" b="1" dirty="0">
                <a:effectLst/>
                <a:latin typeface="프리젠테이션 4 Regular" charset="-127"/>
                <a:ea typeface="프리젠테이션 4 Regular" charset="-127"/>
              </a:rPr>
              <a:t>Loss </a:t>
            </a:r>
            <a:r>
              <a:rPr lang="ko-KR" altLang="en-US" b="1" dirty="0">
                <a:effectLst/>
                <a:latin typeface="프리젠테이션 4 Regular" charset="-127"/>
                <a:ea typeface="프리젠테이션 4 Regular" charset="-127"/>
              </a:rPr>
              <a:t>함수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: Adam 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외에 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RMSprop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등 다른 </a:t>
            </a:r>
            <a:r>
              <a:rPr lang="ko-KR" altLang="en-US" dirty="0" err="1">
                <a:effectLst/>
                <a:latin typeface="프리젠테이션 4 Regular" charset="-127"/>
                <a:ea typeface="프리젠테이션 4 Regular" charset="-127"/>
              </a:rPr>
              <a:t>옵티마이저를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 테스트하거나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, Huber loss 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외에 예측 오차 분포에 더 잘 맞는 다른 손실 함수를 고려해볼 수 있음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.</a:t>
            </a:r>
          </a:p>
          <a:p>
            <a:endParaRPr lang="en-US" altLang="ko-KR" dirty="0">
              <a:effectLst/>
              <a:latin typeface="프리젠테이션 4 Regular" charset="-127"/>
              <a:ea typeface="프리젠테이션 4 Regular" charset="-127"/>
            </a:endParaRPr>
          </a:p>
          <a:p>
            <a:pPr>
              <a:buFont typeface="+mj-lt"/>
              <a:buAutoNum type="arabicPeriod" startAt="4"/>
            </a:pPr>
            <a:r>
              <a:rPr lang="ko-KR" altLang="en-US" b="1" dirty="0">
                <a:effectLst/>
                <a:latin typeface="프리젠테이션 4 Regular" charset="-127"/>
                <a:ea typeface="프리젠테이션 4 Regular" charset="-127"/>
              </a:rPr>
              <a:t>앙상블 기법 활용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서로 다른 구조나 </a:t>
            </a:r>
            <a:r>
              <a:rPr lang="ko-KR" altLang="en-US" dirty="0" err="1">
                <a:effectLst/>
                <a:latin typeface="프리젠테이션 4 Regular" charset="-127"/>
                <a:ea typeface="프리젠테이션 4 Regular" charset="-127"/>
              </a:rPr>
              <a:t>하이퍼파라미터를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 가진 여러 모델을 학습시킨 후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, 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각 모델의 예측 결과를 평균하거나 가중 평균하여 최종 </a:t>
            </a:r>
            <a:r>
              <a:rPr lang="ko-KR" altLang="en-US" dirty="0" err="1">
                <a:effectLst/>
                <a:latin typeface="프리젠테이션 4 Regular" charset="-127"/>
                <a:ea typeface="프리젠테이션 4 Regular" charset="-127"/>
              </a:rPr>
              <a:t>예측값을</a:t>
            </a:r>
            <a:r>
              <a:rPr lang="ko-KR" altLang="en-US" dirty="0">
                <a:effectLst/>
                <a:latin typeface="프리젠테이션 4 Regular" charset="-127"/>
                <a:ea typeface="프리젠테이션 4 Regular" charset="-127"/>
              </a:rPr>
              <a:t> 도출하는 앙상블 기법은 단일 모델보다 예측 안정성과 성능을 높이는 데 효과적임</a:t>
            </a:r>
            <a:r>
              <a:rPr lang="en-US" altLang="ko-KR" dirty="0">
                <a:effectLst/>
                <a:latin typeface="프리젠테이션 4 Regular" charset="-127"/>
                <a:ea typeface="프리젠테이션 4 Regular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1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08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535121A-B471-4293-9913-31159713B67C}"/>
              </a:ext>
            </a:extLst>
          </p:cNvPr>
          <p:cNvGrpSpPr/>
          <p:nvPr/>
        </p:nvGrpSpPr>
        <p:grpSpPr>
          <a:xfrm>
            <a:off x="567331" y="666333"/>
            <a:ext cx="5596067" cy="461665"/>
            <a:chOff x="1021176" y="3104352"/>
            <a:chExt cx="5596067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C3EB07-4A11-4BED-BA37-23867C23667D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</a:rPr>
                <a:t>결론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34AF9D-7B8C-4A38-9564-EEFA46BDDADC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4.5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DF152C-658E-451F-9BB8-E44AED83CDCA}"/>
              </a:ext>
            </a:extLst>
          </p:cNvPr>
          <p:cNvSpPr/>
          <p:nvPr/>
        </p:nvSpPr>
        <p:spPr>
          <a:xfrm>
            <a:off x="520104" y="1680851"/>
            <a:ext cx="13968572" cy="6321800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 w="9525">
            <a:solidFill>
              <a:schemeClr val="bg1">
                <a:lumMod val="85000"/>
                <a:alpha val="7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수위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데이터를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고정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입력으로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사용하고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강우량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및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유입량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데이터를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정제하여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시계열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구조로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구성한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점이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모델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성능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향상에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크게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기여하였습니다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. 본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모델은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향후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도시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침수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대응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체계의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고도화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펌프장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자동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운영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시스템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등에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실시간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제어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기반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기술로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활용될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가능성이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높</a:t>
            </a:r>
            <a:r>
              <a:rPr lang="ko-KR" altLang="en-US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음</a:t>
            </a:r>
            <a:r>
              <a:rPr lang="en-US" altLang="ko-KR" sz="2000" dirty="0">
                <a:solidFill>
                  <a:schemeClr val="tx1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schemeClr val="tx1"/>
              </a:solidFill>
              <a:latin typeface="프리젠테이션 4 Regular" charset="-127"/>
              <a:ea typeface="프리젠테이션 4 Regular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 테스트 데이터 세트에서 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R2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와 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NSE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값이 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0.94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이상으로 나타나 모델이 실제 유량 변동성을 잘 설명하고 있음을 알 수 있습니다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.</a:t>
            </a:r>
          </a:p>
          <a:p>
            <a:pPr lvl="0">
              <a:defRPr/>
            </a:pPr>
            <a:endParaRPr lang="en-US" altLang="ko-KR" sz="2000" b="0" i="0" dirty="0">
              <a:solidFill>
                <a:schemeClr val="tx1"/>
              </a:solidFill>
              <a:effectLst/>
              <a:latin typeface="프리젠테이션 4 Regular" charset="-127"/>
              <a:ea typeface="프리젠테이션 4 Regular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본 </a:t>
            </a:r>
            <a:r>
              <a:rPr lang="en-US" altLang="ko-KR" sz="2000" b="0" i="0" dirty="0" err="1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BiLSTM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모델은 주어진 데이터에 대해 신뢰할 수 있는 유량 예측 성능을 제공합니다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프리젠테이션 4 Regular" charset="-127"/>
                <a:ea typeface="프리젠테이션 4 Regular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프리젠테이션 4 Regular" charset="-127"/>
              <a:ea typeface="프리젠테이션 4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67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6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C7CC8-083B-4D2D-A5E9-EF02F2B4C3DA}"/>
              </a:ext>
            </a:extLst>
          </p:cNvPr>
          <p:cNvSpPr txBox="1"/>
          <p:nvPr/>
        </p:nvSpPr>
        <p:spPr>
          <a:xfrm>
            <a:off x="8433920" y="186297"/>
            <a:ext cx="3228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1D5085"/>
                </a:solidFill>
              </a:rPr>
              <a:t>CONTENTS</a:t>
            </a:r>
            <a:endParaRPr lang="ko-KR" altLang="en-US" sz="5400" dirty="0">
              <a:solidFill>
                <a:srgbClr val="1D5085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0575C-EA36-4CAA-860B-5E6558DF8F8A}"/>
              </a:ext>
            </a:extLst>
          </p:cNvPr>
          <p:cNvGrpSpPr/>
          <p:nvPr/>
        </p:nvGrpSpPr>
        <p:grpSpPr>
          <a:xfrm>
            <a:off x="6658416" y="1058120"/>
            <a:ext cx="1511693" cy="743351"/>
            <a:chOff x="1652554" y="2862214"/>
            <a:chExt cx="1511693" cy="7433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CC1C2A-72C8-4DE8-911B-BBE9DE7E6093}"/>
                </a:ext>
              </a:extLst>
            </p:cNvPr>
            <p:cNvSpPr txBox="1"/>
            <p:nvPr/>
          </p:nvSpPr>
          <p:spPr>
            <a:xfrm>
              <a:off x="1652554" y="3104607"/>
              <a:ext cx="1511693" cy="500958"/>
            </a:xfrm>
            <a:prstGeom prst="rect">
              <a:avLst/>
            </a:prstGeom>
            <a:noFill/>
            <a:effectLst/>
          </p:spPr>
          <p:txBody>
            <a:bodyPr wrap="square" lIns="0" rIns="0">
              <a:noAutofit/>
            </a:bodyPr>
            <a:lstStyle/>
            <a:p>
              <a:pPr lvl="0" algn="ctr" latinLnBrk="0">
                <a:spcAft>
                  <a:spcPts val="200"/>
                </a:spcAft>
                <a:defRPr/>
              </a:pPr>
              <a:r>
                <a:rPr lang="ko-KR" altLang="en-US" sz="20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서론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2E1BB38-3AEE-49F2-AFE6-5C5D37A84520}"/>
                </a:ext>
              </a:extLst>
            </p:cNvPr>
            <p:cNvSpPr/>
            <p:nvPr/>
          </p:nvSpPr>
          <p:spPr>
            <a:xfrm>
              <a:off x="2299308" y="2862214"/>
              <a:ext cx="218186" cy="218186"/>
            </a:xfrm>
            <a:prstGeom prst="ellipse">
              <a:avLst/>
            </a:prstGeom>
            <a:gradFill>
              <a:gsLst>
                <a:gs pos="12000">
                  <a:srgbClr val="001F5C"/>
                </a:gs>
                <a:gs pos="79000">
                  <a:srgbClr val="00527D"/>
                </a:gs>
              </a:gsLst>
              <a:lin ang="2400000" scaled="0"/>
            </a:gradFill>
            <a:ln w="6350">
              <a:solidFill>
                <a:schemeClr val="accent1">
                  <a:shade val="15000"/>
                </a:schemeClr>
              </a:solidFill>
            </a:ln>
            <a:effectLst/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lvl="0" algn="ctr" latinLnBrk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프리젠테이션 7 Bold"/>
                  <a:ea typeface="프리젠테이션 7 Bold"/>
                  <a:cs typeface="+mn-cs"/>
                </a:rPr>
                <a:t>1</a:t>
              </a:r>
              <a:endParaRPr lang="ko-KR" altLang="en-US" sz="14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EE2389-CC98-4E52-8F6F-DC8F299E172F}"/>
              </a:ext>
            </a:extLst>
          </p:cNvPr>
          <p:cNvGrpSpPr/>
          <p:nvPr/>
        </p:nvGrpSpPr>
        <p:grpSpPr>
          <a:xfrm>
            <a:off x="11603930" y="1058120"/>
            <a:ext cx="1511693" cy="743351"/>
            <a:chOff x="3819469" y="2862214"/>
            <a:chExt cx="1511693" cy="7433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AFD27B-A3A7-4534-894D-124CDB58CE90}"/>
                </a:ext>
              </a:extLst>
            </p:cNvPr>
            <p:cNvSpPr txBox="1"/>
            <p:nvPr/>
          </p:nvSpPr>
          <p:spPr>
            <a:xfrm>
              <a:off x="3819469" y="3104607"/>
              <a:ext cx="1511693" cy="500958"/>
            </a:xfrm>
            <a:prstGeom prst="rect">
              <a:avLst/>
            </a:prstGeom>
            <a:noFill/>
            <a:effectLst/>
          </p:spPr>
          <p:txBody>
            <a:bodyPr wrap="square" lIns="0" rIns="0">
              <a:noAutofit/>
            </a:bodyPr>
            <a:lstStyle/>
            <a:p>
              <a:pPr lvl="0" algn="ctr" latinLnBrk="0">
                <a:spcAft>
                  <a:spcPts val="200"/>
                </a:spcAft>
                <a:defRPr/>
              </a:pPr>
              <a:r>
                <a:rPr lang="ko-KR" altLang="en-US" sz="20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이론 및 연구방법</a:t>
              </a:r>
              <a:endParaRPr lang="en-US" altLang="ko-KR" sz="20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90B8BA1-53CA-40CB-A2FB-3D3C2AFCB45F}"/>
                </a:ext>
              </a:extLst>
            </p:cNvPr>
            <p:cNvSpPr/>
            <p:nvPr/>
          </p:nvSpPr>
          <p:spPr>
            <a:xfrm>
              <a:off x="4461836" y="2862214"/>
              <a:ext cx="218186" cy="218186"/>
            </a:xfrm>
            <a:prstGeom prst="ellipse">
              <a:avLst/>
            </a:prstGeom>
            <a:gradFill>
              <a:gsLst>
                <a:gs pos="12000">
                  <a:srgbClr val="001F5C"/>
                </a:gs>
                <a:gs pos="79000">
                  <a:srgbClr val="00527D"/>
                </a:gs>
              </a:gsLst>
              <a:lin ang="2400000" scaled="0"/>
            </a:gradFill>
            <a:ln w="6350">
              <a:solidFill>
                <a:schemeClr val="accent1">
                  <a:shade val="15000"/>
                </a:schemeClr>
              </a:solidFill>
            </a:ln>
            <a:effectLst/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lvl="0" algn="ctr" latinLnBrk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프리젠테이션 7 Bold"/>
                  <a:ea typeface="프리젠테이션 7 Bold"/>
                  <a:cs typeface="+mn-cs"/>
                </a:rPr>
                <a:t>2</a:t>
              </a:r>
              <a:endParaRPr lang="en-US" altLang="ko-KR" sz="1400" dirty="0">
                <a:solidFill>
                  <a:schemeClr val="bg1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858F7-33EB-42E5-A472-5903EAC9D572}"/>
              </a:ext>
            </a:extLst>
          </p:cNvPr>
          <p:cNvGrpSpPr/>
          <p:nvPr/>
        </p:nvGrpSpPr>
        <p:grpSpPr>
          <a:xfrm>
            <a:off x="6658416" y="4434829"/>
            <a:ext cx="1511693" cy="719144"/>
            <a:chOff x="5987853" y="2862214"/>
            <a:chExt cx="1511693" cy="7191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53E6F7-3737-4308-AB8E-4B27C957A616}"/>
                </a:ext>
              </a:extLst>
            </p:cNvPr>
            <p:cNvSpPr txBox="1"/>
            <p:nvPr/>
          </p:nvSpPr>
          <p:spPr>
            <a:xfrm>
              <a:off x="5987853" y="3080400"/>
              <a:ext cx="1511693" cy="500958"/>
            </a:xfrm>
            <a:prstGeom prst="rect">
              <a:avLst/>
            </a:prstGeom>
            <a:noFill/>
            <a:effectLst/>
          </p:spPr>
          <p:txBody>
            <a:bodyPr wrap="square" lIns="0" rIns="0">
              <a:noAutofit/>
            </a:bodyPr>
            <a:lstStyle/>
            <a:p>
              <a:pPr lvl="0" algn="ctr" latinLnBrk="0">
                <a:spcAft>
                  <a:spcPts val="200"/>
                </a:spcAft>
                <a:defRPr/>
              </a:pPr>
              <a:r>
                <a:rPr lang="ko-KR" altLang="en-US" sz="20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적용 및 분석</a:t>
              </a:r>
              <a:endParaRPr lang="en-US" altLang="ko-KR" sz="20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F57B2A1-89E4-4B0C-9C47-D46CA3D28AF2}"/>
                </a:ext>
              </a:extLst>
            </p:cNvPr>
            <p:cNvSpPr/>
            <p:nvPr/>
          </p:nvSpPr>
          <p:spPr>
            <a:xfrm>
              <a:off x="6624577" y="2862214"/>
              <a:ext cx="218186" cy="218186"/>
            </a:xfrm>
            <a:prstGeom prst="ellipse">
              <a:avLst/>
            </a:prstGeom>
            <a:gradFill>
              <a:gsLst>
                <a:gs pos="12000">
                  <a:srgbClr val="001F5C"/>
                </a:gs>
                <a:gs pos="79000">
                  <a:srgbClr val="00527D"/>
                </a:gs>
              </a:gsLst>
              <a:lin ang="2400000" scaled="0"/>
            </a:gradFill>
            <a:ln w="6350">
              <a:solidFill>
                <a:schemeClr val="accent1">
                  <a:shade val="15000"/>
                </a:schemeClr>
              </a:solidFill>
            </a:ln>
            <a:effectLst/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lvl="0" algn="ctr" latinLnBrk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프리젠테이션 7 Bold"/>
                  <a:ea typeface="프리젠테이션 7 Bold"/>
                  <a:cs typeface="+mn-cs"/>
                </a:rPr>
                <a:t>3</a:t>
              </a:r>
              <a:endParaRPr lang="en-US" altLang="ko-KR" sz="1400" dirty="0">
                <a:solidFill>
                  <a:schemeClr val="bg1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176756-A81D-468C-AA56-BE91812066CE}"/>
              </a:ext>
            </a:extLst>
          </p:cNvPr>
          <p:cNvGrpSpPr/>
          <p:nvPr/>
        </p:nvGrpSpPr>
        <p:grpSpPr>
          <a:xfrm>
            <a:off x="11594769" y="4414259"/>
            <a:ext cx="1511693" cy="719144"/>
            <a:chOff x="5987853" y="2862214"/>
            <a:chExt cx="1511693" cy="7191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C8BBD5-3F47-466F-A2AF-121CCFF2AE1F}"/>
                </a:ext>
              </a:extLst>
            </p:cNvPr>
            <p:cNvSpPr txBox="1"/>
            <p:nvPr/>
          </p:nvSpPr>
          <p:spPr>
            <a:xfrm>
              <a:off x="5987853" y="3080400"/>
              <a:ext cx="1511693" cy="500958"/>
            </a:xfrm>
            <a:prstGeom prst="rect">
              <a:avLst/>
            </a:prstGeom>
            <a:noFill/>
            <a:effectLst/>
          </p:spPr>
          <p:txBody>
            <a:bodyPr wrap="square" lIns="0" rIns="0">
              <a:noAutofit/>
            </a:bodyPr>
            <a:lstStyle/>
            <a:p>
              <a:pPr lvl="0" algn="ctr" latinLnBrk="0">
                <a:spcAft>
                  <a:spcPts val="200"/>
                </a:spcAft>
                <a:defRPr/>
              </a:pPr>
              <a:r>
                <a:rPr lang="ko-KR" altLang="en-US" sz="20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결과 및 결론</a:t>
              </a:r>
              <a:endParaRPr lang="en-US" altLang="ko-KR" sz="20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02F026-C139-46A3-8334-9044D2EC9E2D}"/>
                </a:ext>
              </a:extLst>
            </p:cNvPr>
            <p:cNvSpPr/>
            <p:nvPr/>
          </p:nvSpPr>
          <p:spPr>
            <a:xfrm>
              <a:off x="6624577" y="2862214"/>
              <a:ext cx="218186" cy="218186"/>
            </a:xfrm>
            <a:prstGeom prst="ellipse">
              <a:avLst/>
            </a:prstGeom>
            <a:gradFill>
              <a:gsLst>
                <a:gs pos="12000">
                  <a:srgbClr val="001F5C"/>
                </a:gs>
                <a:gs pos="79000">
                  <a:srgbClr val="00527D"/>
                </a:gs>
              </a:gsLst>
              <a:lin ang="2400000" scaled="0"/>
            </a:gradFill>
            <a:ln w="6350">
              <a:solidFill>
                <a:schemeClr val="accent1">
                  <a:shade val="15000"/>
                </a:schemeClr>
              </a:solidFill>
            </a:ln>
            <a:effectLst/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lvl="0" algn="ctr" latinLnBrk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프리젠테이션 7 Bold"/>
                  <a:ea typeface="프리젠테이션 7 Bold"/>
                  <a:cs typeface="+mn-cs"/>
                </a:rPr>
                <a:t>4</a:t>
              </a:r>
              <a:endParaRPr lang="en-US" altLang="ko-KR" sz="1400" dirty="0">
                <a:solidFill>
                  <a:schemeClr val="bg1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855E7CA-0838-436B-BB2B-C25F59245046}"/>
              </a:ext>
            </a:extLst>
          </p:cNvPr>
          <p:cNvSpPr txBox="1"/>
          <p:nvPr/>
        </p:nvSpPr>
        <p:spPr>
          <a:xfrm>
            <a:off x="10562652" y="1647559"/>
            <a:ext cx="4775547" cy="500958"/>
          </a:xfrm>
          <a:prstGeom prst="rect">
            <a:avLst/>
          </a:prstGeom>
          <a:noFill/>
          <a:effectLst/>
        </p:spPr>
        <p:txBody>
          <a:bodyPr wrap="square" lIns="0" rIns="0">
            <a:noAutofit/>
          </a:bodyPr>
          <a:lstStyle/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2.1 LSTM</a:t>
            </a: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      (Long Short-Term Memory)</a:t>
            </a: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2.2 Bi-LSTM </a:t>
            </a: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      (Bidirectional Long Short-Term Memory)</a:t>
            </a: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2.3 </a:t>
            </a:r>
            <a:r>
              <a:rPr lang="ko-KR" altLang="en-US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연구흐름도</a:t>
            </a: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2.4 </a:t>
            </a:r>
            <a:r>
              <a:rPr lang="ko-KR" altLang="en-US" sz="1600" dirty="0" err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데이터전처리</a:t>
            </a:r>
            <a:r>
              <a:rPr lang="ko-KR" altLang="en-US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과정</a:t>
            </a: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250FB9F-A0B2-4EE5-B269-0A2E6A9F3932}"/>
              </a:ext>
            </a:extLst>
          </p:cNvPr>
          <p:cNvCxnSpPr>
            <a:cxnSpLocks/>
          </p:cNvCxnSpPr>
          <p:nvPr/>
        </p:nvCxnSpPr>
        <p:spPr>
          <a:xfrm>
            <a:off x="10013329" y="1109627"/>
            <a:ext cx="11192" cy="6559487"/>
          </a:xfrm>
          <a:prstGeom prst="line">
            <a:avLst/>
          </a:prstGeom>
          <a:ln w="12700">
            <a:solidFill>
              <a:srgbClr val="0F53A4">
                <a:alpha val="5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4DCFA2-0501-465C-A466-C8A42DCEEFAA}"/>
              </a:ext>
            </a:extLst>
          </p:cNvPr>
          <p:cNvCxnSpPr>
            <a:cxnSpLocks/>
          </p:cNvCxnSpPr>
          <p:nvPr/>
        </p:nvCxnSpPr>
        <p:spPr>
          <a:xfrm>
            <a:off x="5931886" y="4261191"/>
            <a:ext cx="8698514" cy="0"/>
          </a:xfrm>
          <a:prstGeom prst="line">
            <a:avLst/>
          </a:prstGeom>
          <a:ln w="12700">
            <a:solidFill>
              <a:srgbClr val="0F53A4">
                <a:alpha val="5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7F7DF2-BC4A-4582-8617-908B5A080E58}"/>
              </a:ext>
            </a:extLst>
          </p:cNvPr>
          <p:cNvSpPr txBox="1"/>
          <p:nvPr/>
        </p:nvSpPr>
        <p:spPr>
          <a:xfrm>
            <a:off x="6582832" y="1913396"/>
            <a:ext cx="1662862" cy="500958"/>
          </a:xfrm>
          <a:prstGeom prst="rect">
            <a:avLst/>
          </a:prstGeom>
          <a:noFill/>
          <a:effectLst/>
        </p:spPr>
        <p:txBody>
          <a:bodyPr wrap="square" lIns="0" rIns="0">
            <a:noAutofit/>
          </a:bodyPr>
          <a:lstStyle/>
          <a:p>
            <a:pPr lvl="0" algn="just" latinLnBrk="0">
              <a:spcAft>
                <a:spcPts val="200"/>
              </a:spcAft>
              <a:defRPr/>
            </a:pPr>
            <a:r>
              <a:rPr lang="en-US" altLang="ko-KR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1.1 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연구배경 및 목적</a:t>
            </a:r>
            <a:endParaRPr lang="en-US" altLang="ko-KR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CCDA79-97A9-48DA-9901-1DC8EF4D0D9D}"/>
              </a:ext>
            </a:extLst>
          </p:cNvPr>
          <p:cNvSpPr txBox="1"/>
          <p:nvPr/>
        </p:nvSpPr>
        <p:spPr>
          <a:xfrm>
            <a:off x="10562652" y="5048931"/>
            <a:ext cx="1440225" cy="500958"/>
          </a:xfrm>
          <a:prstGeom prst="rect">
            <a:avLst/>
          </a:prstGeom>
          <a:noFill/>
          <a:effectLst/>
        </p:spPr>
        <p:txBody>
          <a:bodyPr wrap="square" lIns="0" rIns="0">
            <a:noAutofit/>
          </a:bodyPr>
          <a:lstStyle/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4.1 Training </a:t>
            </a:r>
            <a:r>
              <a:rPr lang="ko-KR" altLang="en-US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결과</a:t>
            </a: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4.2 Test </a:t>
            </a:r>
            <a:r>
              <a:rPr lang="ko-KR" altLang="en-US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결과</a:t>
            </a: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4.3 </a:t>
            </a:r>
            <a:r>
              <a:rPr lang="ko-KR" altLang="en-US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분석결과</a:t>
            </a: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4.4 </a:t>
            </a:r>
            <a:r>
              <a:rPr lang="ko-KR" altLang="en-US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토의</a:t>
            </a: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sz="16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4.5 </a:t>
            </a:r>
            <a:r>
              <a:rPr lang="ko-KR" altLang="en-US" sz="16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결론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29E139-1241-4E3E-B4CB-7EFE45948A02}"/>
              </a:ext>
            </a:extLst>
          </p:cNvPr>
          <p:cNvSpPr txBox="1"/>
          <p:nvPr/>
        </p:nvSpPr>
        <p:spPr>
          <a:xfrm>
            <a:off x="6582832" y="5387848"/>
            <a:ext cx="7670800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8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3.1 </a:t>
            </a:r>
            <a:r>
              <a:rPr lang="ko-KR" altLang="en-US" sz="18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분석자료</a:t>
            </a:r>
            <a:endParaRPr lang="en-US" altLang="ko-KR" sz="18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endParaRPr lang="en-US" altLang="ko-KR" sz="18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just" latinLnBrk="0">
              <a:spcAft>
                <a:spcPts val="200"/>
              </a:spcAft>
              <a:defRPr/>
            </a:pPr>
            <a:r>
              <a:rPr lang="en-US" altLang="ko-KR" sz="18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3.2 </a:t>
            </a:r>
            <a:r>
              <a:rPr lang="ko-KR" altLang="en-US" sz="18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모델구축</a:t>
            </a:r>
            <a:endParaRPr lang="en-US" altLang="ko-KR" sz="18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64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6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4DCFA2-0501-465C-A466-C8A42DCEEFAA}"/>
              </a:ext>
            </a:extLst>
          </p:cNvPr>
          <p:cNvCxnSpPr>
            <a:cxnSpLocks/>
          </p:cNvCxnSpPr>
          <p:nvPr/>
        </p:nvCxnSpPr>
        <p:spPr>
          <a:xfrm>
            <a:off x="5931886" y="4261191"/>
            <a:ext cx="8698514" cy="0"/>
          </a:xfrm>
          <a:prstGeom prst="line">
            <a:avLst/>
          </a:prstGeom>
          <a:ln w="12700">
            <a:solidFill>
              <a:srgbClr val="0F53A4">
                <a:alpha val="5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7FCC5F-C342-4D9F-AB12-2655BCE7C810}"/>
              </a:ext>
            </a:extLst>
          </p:cNvPr>
          <p:cNvSpPr txBox="1"/>
          <p:nvPr/>
        </p:nvSpPr>
        <p:spPr>
          <a:xfrm>
            <a:off x="6280190" y="3005930"/>
            <a:ext cx="4591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defRPr/>
            </a:pPr>
            <a:r>
              <a:rPr lang="en-US" altLang="ko-KR" sz="32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gradFill flip="none" rotWithShape="1">
                  <a:gsLst>
                    <a:gs pos="12000">
                      <a:srgbClr val="1C2A54"/>
                    </a:gs>
                    <a:gs pos="79000">
                      <a:srgbClr val="0F53A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프리젠테이션 9 Black"/>
                <a:ea typeface="프리젠테이션 9 Black"/>
              </a:rPr>
              <a:t>1. </a:t>
            </a:r>
            <a:r>
              <a:rPr lang="ko-KR" altLang="en-US" sz="32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gradFill flip="none" rotWithShape="1">
                  <a:gsLst>
                    <a:gs pos="12000">
                      <a:srgbClr val="1C2A54"/>
                    </a:gs>
                    <a:gs pos="79000">
                      <a:srgbClr val="0F53A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프리젠테이션 9 Black"/>
                <a:ea typeface="프리젠테이션 9 Black"/>
              </a:rPr>
              <a:t>서론</a:t>
            </a:r>
            <a:endParaRPr lang="ko-KR" altLang="en-US" sz="3200" dirty="0">
              <a:gradFill flip="none" rotWithShape="1">
                <a:gsLst>
                  <a:gs pos="12000">
                    <a:srgbClr val="1C2A54"/>
                  </a:gs>
                  <a:gs pos="79000">
                    <a:srgbClr val="0F53A4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프리젠테이션 9 Black"/>
              <a:ea typeface="프리젠테이션 9 Black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DCEBCE-A228-4727-A25F-0A454FDA2DC9}"/>
              </a:ext>
            </a:extLst>
          </p:cNvPr>
          <p:cNvGrpSpPr/>
          <p:nvPr/>
        </p:nvGrpSpPr>
        <p:grpSpPr>
          <a:xfrm>
            <a:off x="6280190" y="4728921"/>
            <a:ext cx="5596067" cy="461665"/>
            <a:chOff x="1021176" y="3104352"/>
            <a:chExt cx="5596067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790A9B-98CD-4426-B9DA-DB6B4F720EA0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연구배경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8C90E9-9E0A-48F3-8236-3FCF19D6147B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1.1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52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17332" y="2039324"/>
            <a:ext cx="813249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. </a:t>
            </a:r>
            <a:r>
              <a:rPr lang="en-US" sz="20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도시화가</a:t>
            </a:r>
            <a:r>
              <a:rPr lang="en-US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가속화</a:t>
            </a:r>
            <a:r>
              <a:rPr lang="ko-KR" altLang="en-US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로</a:t>
            </a:r>
            <a:r>
              <a:rPr lang="en-US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강우 시 하천 범람이나 배수 지연과 같은 침수 </a:t>
            </a:r>
            <a:r>
              <a:rPr lang="en-US" sz="20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피해가</a:t>
            </a:r>
            <a:r>
              <a:rPr lang="en-US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ko-KR" altLang="en-US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증가</a:t>
            </a:r>
            <a:endParaRPr lang="en-US" altLang="ko-KR" sz="2000" dirty="0">
              <a:solidFill>
                <a:srgbClr val="3C3939"/>
              </a:solidFill>
              <a:latin typeface="프리젠테이션 4 Regular" charset="-127"/>
              <a:ea typeface="프리젠테이션 4 Regular" charset="-127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000" dirty="0">
              <a:solidFill>
                <a:srgbClr val="3C3939"/>
              </a:solidFill>
              <a:latin typeface="프리젠테이션 4 Regular" charset="-127"/>
              <a:ea typeface="프리젠테이션 4 Regular" charset="-127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. </a:t>
            </a:r>
            <a:r>
              <a:rPr lang="ko-KR" altLang="en-US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피해를 줄이기 위해 </a:t>
            </a:r>
            <a:r>
              <a:rPr lang="en-US" sz="20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펌프장은</a:t>
            </a:r>
            <a:r>
              <a:rPr lang="en-US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유입량을 효과적으로 제어하는 것이 </a:t>
            </a:r>
            <a:r>
              <a:rPr lang="en-US" sz="20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매우</a:t>
            </a:r>
            <a:r>
              <a:rPr lang="en-US" sz="20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중요</a:t>
            </a:r>
            <a:endParaRPr lang="en-US" sz="2000" dirty="0">
              <a:latin typeface="프리젠테이션 4 Regular" charset="-127"/>
              <a:ea typeface="프리젠테이션 4 Regular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FA5294-7E66-4688-BE34-2B8E325A3760}"/>
              </a:ext>
            </a:extLst>
          </p:cNvPr>
          <p:cNvGrpSpPr/>
          <p:nvPr/>
        </p:nvGrpSpPr>
        <p:grpSpPr>
          <a:xfrm>
            <a:off x="5917332" y="1158407"/>
            <a:ext cx="5596067" cy="461665"/>
            <a:chOff x="1021176" y="3104352"/>
            <a:chExt cx="5596067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13983-B232-491A-A4FF-99EDC54E6DFE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연구배경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6E5CEC-E6A1-45C1-B634-58A3853CEB9B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1.1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31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4DCFA2-0501-465C-A466-C8A42DCEEFAA}"/>
              </a:ext>
            </a:extLst>
          </p:cNvPr>
          <p:cNvCxnSpPr>
            <a:cxnSpLocks/>
          </p:cNvCxnSpPr>
          <p:nvPr/>
        </p:nvCxnSpPr>
        <p:spPr>
          <a:xfrm>
            <a:off x="4058972" y="2548505"/>
            <a:ext cx="10571428" cy="0"/>
          </a:xfrm>
          <a:prstGeom prst="line">
            <a:avLst/>
          </a:prstGeom>
          <a:ln w="12700">
            <a:solidFill>
              <a:srgbClr val="0F53A4">
                <a:alpha val="5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B7F2F3-B268-4C86-AD51-DF721531534A}"/>
              </a:ext>
            </a:extLst>
          </p:cNvPr>
          <p:cNvSpPr txBox="1"/>
          <p:nvPr/>
        </p:nvSpPr>
        <p:spPr>
          <a:xfrm>
            <a:off x="4953996" y="1301427"/>
            <a:ext cx="4591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defRPr/>
            </a:pPr>
            <a:r>
              <a:rPr lang="en-US" altLang="ko-KR" sz="32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gradFill flip="none" rotWithShape="1">
                  <a:gsLst>
                    <a:gs pos="12000">
                      <a:srgbClr val="1C2A54"/>
                    </a:gs>
                    <a:gs pos="79000">
                      <a:srgbClr val="0F53A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프리젠테이션 9 Black"/>
                <a:ea typeface="프리젠테이션 9 Black"/>
              </a:rPr>
              <a:t>2. </a:t>
            </a:r>
            <a:r>
              <a:rPr lang="ko-KR" altLang="en-US" sz="32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gradFill flip="none" rotWithShape="1">
                  <a:gsLst>
                    <a:gs pos="12000">
                      <a:srgbClr val="1C2A54"/>
                    </a:gs>
                    <a:gs pos="79000">
                      <a:srgbClr val="0F53A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프리젠테이션 9 Black"/>
                <a:ea typeface="프리젠테이션 9 Black"/>
              </a:rPr>
              <a:t>이론 및 연구방법</a:t>
            </a:r>
            <a:endParaRPr lang="ko-KR" altLang="en-US" sz="3200" dirty="0">
              <a:gradFill flip="none" rotWithShape="1">
                <a:gsLst>
                  <a:gs pos="12000">
                    <a:srgbClr val="1C2A54"/>
                  </a:gs>
                  <a:gs pos="79000">
                    <a:srgbClr val="0F53A4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프리젠테이션 9 Black"/>
              <a:ea typeface="프리젠테이션 9 Black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E3360C-401E-4A2B-B7FC-F7B2C44C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58972" cy="82300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227B65-A391-4943-B805-20BE002BFEA4}"/>
              </a:ext>
            </a:extLst>
          </p:cNvPr>
          <p:cNvGrpSpPr/>
          <p:nvPr/>
        </p:nvGrpSpPr>
        <p:grpSpPr>
          <a:xfrm>
            <a:off x="4953996" y="3206382"/>
            <a:ext cx="5596067" cy="461665"/>
            <a:chOff x="1021176" y="3104352"/>
            <a:chExt cx="5596067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E9619-E229-47A9-9EB1-7C608CF15160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LSTM(Long Short-Term Memory)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BEA3F9-0B65-4879-B6D0-F0E999A9691A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2.1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FE05B3-BB93-4C6C-8D6E-0616880DE3CB}"/>
              </a:ext>
            </a:extLst>
          </p:cNvPr>
          <p:cNvGrpSpPr/>
          <p:nvPr/>
        </p:nvGrpSpPr>
        <p:grpSpPr>
          <a:xfrm>
            <a:off x="4953996" y="4044582"/>
            <a:ext cx="7326807" cy="461665"/>
            <a:chOff x="1021176" y="3104352"/>
            <a:chExt cx="7326807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2B4A74-5813-4D5A-A73B-62CD0458F628}"/>
                </a:ext>
              </a:extLst>
            </p:cNvPr>
            <p:cNvSpPr txBox="1"/>
            <p:nvPr/>
          </p:nvSpPr>
          <p:spPr>
            <a:xfrm>
              <a:off x="1620983" y="3104352"/>
              <a:ext cx="6727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Bi-LSTM (Bidirectional Long Short-Term Memory)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A84833-2065-4AA4-A0C0-F13D4BC55AF4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2.2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53E2F6-A45E-4D74-88ED-83E7C27E1C8A}"/>
              </a:ext>
            </a:extLst>
          </p:cNvPr>
          <p:cNvGrpSpPr/>
          <p:nvPr/>
        </p:nvGrpSpPr>
        <p:grpSpPr>
          <a:xfrm>
            <a:off x="4953996" y="4773156"/>
            <a:ext cx="7326807" cy="461665"/>
            <a:chOff x="1021176" y="3104352"/>
            <a:chExt cx="7326807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916EAC-4560-41A4-AEBF-9AFF2AFE704C}"/>
                </a:ext>
              </a:extLst>
            </p:cNvPr>
            <p:cNvSpPr txBox="1"/>
            <p:nvPr/>
          </p:nvSpPr>
          <p:spPr>
            <a:xfrm>
              <a:off x="1620983" y="3104352"/>
              <a:ext cx="6727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연구흐름도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9B07AB-85FA-4695-BB79-11D562C04578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2.3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40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D122E6-355D-49A9-9899-3BCBC8125152}"/>
              </a:ext>
            </a:extLst>
          </p:cNvPr>
          <p:cNvSpPr/>
          <p:nvPr/>
        </p:nvSpPr>
        <p:spPr>
          <a:xfrm>
            <a:off x="304279" y="6992054"/>
            <a:ext cx="11036825" cy="856048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 w="9525">
            <a:solidFill>
              <a:schemeClr val="bg1">
                <a:lumMod val="85000"/>
                <a:alpha val="7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000" dirty="0"/>
          </a:p>
        </p:txBody>
      </p:sp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4DCFA2-0501-465C-A466-C8A42DCEEFAA}"/>
              </a:ext>
            </a:extLst>
          </p:cNvPr>
          <p:cNvCxnSpPr>
            <a:cxnSpLocks/>
          </p:cNvCxnSpPr>
          <p:nvPr/>
        </p:nvCxnSpPr>
        <p:spPr>
          <a:xfrm>
            <a:off x="-15034" y="1389304"/>
            <a:ext cx="14630400" cy="0"/>
          </a:xfrm>
          <a:prstGeom prst="line">
            <a:avLst/>
          </a:prstGeom>
          <a:ln w="12700">
            <a:solidFill>
              <a:srgbClr val="0F53A4">
                <a:alpha val="5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227B65-A391-4943-B805-20BE002BFEA4}"/>
              </a:ext>
            </a:extLst>
          </p:cNvPr>
          <p:cNvGrpSpPr/>
          <p:nvPr/>
        </p:nvGrpSpPr>
        <p:grpSpPr>
          <a:xfrm>
            <a:off x="0" y="927639"/>
            <a:ext cx="5596067" cy="461665"/>
            <a:chOff x="1021176" y="3104352"/>
            <a:chExt cx="5596067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E9619-E229-47A9-9EB1-7C608CF15160}"/>
                </a:ext>
              </a:extLst>
            </p:cNvPr>
            <p:cNvSpPr txBox="1"/>
            <p:nvPr/>
          </p:nvSpPr>
          <p:spPr>
            <a:xfrm>
              <a:off x="1620983" y="3104352"/>
              <a:ext cx="49962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/>
                  <a:ea typeface="프리젠테이션 7 Bold"/>
                  <a:cs typeface="+mn-cs"/>
                </a:rPr>
                <a:t>LSTM(Long Short-Term Memory)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/>
                <a:ea typeface="프리젠테이션 5 Medium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BEA3F9-0B65-4879-B6D0-F0E999A9691A}"/>
                </a:ext>
              </a:extLst>
            </p:cNvPr>
            <p:cNvSpPr txBox="1"/>
            <p:nvPr/>
          </p:nvSpPr>
          <p:spPr>
            <a:xfrm>
              <a:off x="1021176" y="3104352"/>
              <a:ext cx="608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F53A4"/>
                  </a:solidFill>
                  <a:latin typeface="프리젠테이션 7 Bold"/>
                  <a:ea typeface="프리젠테이션 7 Bold"/>
                  <a:cs typeface="+mn-cs"/>
                </a:rPr>
                <a:t>2.1</a:t>
              </a:r>
              <a:endParaRPr lang="en-US" altLang="ko-KR" sz="2400" dirty="0">
                <a:solidFill>
                  <a:srgbClr val="0F53A4"/>
                </a:solidFill>
                <a:latin typeface="프리젠테이션 7 Bold"/>
                <a:ea typeface="프리젠테이션 7 Bold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93DF3B-9D5E-4875-8D14-31AFC7DAEDA5}"/>
              </a:ext>
            </a:extLst>
          </p:cNvPr>
          <p:cNvSpPr/>
          <p:nvPr/>
        </p:nvSpPr>
        <p:spPr>
          <a:xfrm>
            <a:off x="304280" y="1591633"/>
            <a:ext cx="11036825" cy="856048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 w="9525">
            <a:solidFill>
              <a:schemeClr val="bg1">
                <a:lumMod val="85000"/>
                <a:alpha val="7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DF784-C573-46F7-8FA0-BC62F26335AA}"/>
              </a:ext>
            </a:extLst>
          </p:cNvPr>
          <p:cNvSpPr txBox="1"/>
          <p:nvPr/>
        </p:nvSpPr>
        <p:spPr>
          <a:xfrm>
            <a:off x="458499" y="1653677"/>
            <a:ext cx="10641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latinLnBrk="0" hangingPunct="1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LSTM (Long Short-Term Memory)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은 </a:t>
            </a:r>
            <a:r>
              <a:rPr lang="en-US" altLang="ko-KR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RNN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장기 의존성 문제를 개선한 모형으로</a:t>
            </a:r>
            <a:r>
              <a:rPr lang="en-US" altLang="ko-KR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현재 시점의 정보를 바탕으로 과거 내용을 얼마나 잊을지 또는 기억할지 계산하며</a:t>
            </a:r>
            <a:r>
              <a:rPr lang="en-US" altLang="ko-KR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RNN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보다 긴 </a:t>
            </a:r>
            <a:r>
              <a:rPr lang="en-US" altLang="ko-KR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Sequence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에서 높은 성능을 보임</a:t>
            </a:r>
            <a:endParaRPr lang="en-US" altLang="ko-KR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E9AB08-F844-4927-A6FD-5FC752E3A284}"/>
              </a:ext>
            </a:extLst>
          </p:cNvPr>
          <p:cNvSpPr/>
          <p:nvPr/>
        </p:nvSpPr>
        <p:spPr>
          <a:xfrm>
            <a:off x="1283903" y="2998148"/>
            <a:ext cx="5674946" cy="3344032"/>
          </a:xfrm>
          <a:prstGeom prst="rect">
            <a:avLst/>
          </a:prstGeom>
          <a:solidFill>
            <a:srgbClr val="E2F0D9"/>
          </a:solidFill>
          <a:ln>
            <a:solidFill>
              <a:srgbClr val="848C7F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4ECD0E-6129-4054-A027-3E65304F5370}"/>
              </a:ext>
            </a:extLst>
          </p:cNvPr>
          <p:cNvSpPr/>
          <p:nvPr/>
        </p:nvSpPr>
        <p:spPr>
          <a:xfrm>
            <a:off x="5169434" y="3740587"/>
            <a:ext cx="1387937" cy="2155744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6F84D5-1235-4AAE-9329-91DB96AC3EDD}"/>
              </a:ext>
            </a:extLst>
          </p:cNvPr>
          <p:cNvCxnSpPr>
            <a:cxnSpLocks/>
          </p:cNvCxnSpPr>
          <p:nvPr/>
        </p:nvCxnSpPr>
        <p:spPr>
          <a:xfrm>
            <a:off x="999714" y="3461805"/>
            <a:ext cx="62211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D4EB9B-CF05-4370-A50C-F2CF9701C014}"/>
                  </a:ext>
                </a:extLst>
              </p:cNvPr>
              <p:cNvSpPr txBox="1"/>
              <p:nvPr/>
            </p:nvSpPr>
            <p:spPr>
              <a:xfrm>
                <a:off x="534650" y="3277385"/>
                <a:ext cx="263331" cy="240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D4EB9B-CF05-4370-A50C-F2CF9701C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50" y="3277385"/>
                <a:ext cx="263331" cy="240962"/>
              </a:xfrm>
              <a:prstGeom prst="rect">
                <a:avLst/>
              </a:prstGeom>
              <a:blipFill>
                <a:blip r:embed="rId3"/>
                <a:stretch>
                  <a:fillRect l="-32558" r="-8139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18F4D763-C241-4A22-980D-FE0A7F53066E}"/>
              </a:ext>
            </a:extLst>
          </p:cNvPr>
          <p:cNvSpPr/>
          <p:nvPr/>
        </p:nvSpPr>
        <p:spPr>
          <a:xfrm>
            <a:off x="1975912" y="3269741"/>
            <a:ext cx="431400" cy="470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785E4A-FFB3-4DC6-9479-48F59C37D7CE}"/>
              </a:ext>
            </a:extLst>
          </p:cNvPr>
          <p:cNvSpPr/>
          <p:nvPr/>
        </p:nvSpPr>
        <p:spPr>
          <a:xfrm>
            <a:off x="3717443" y="3284224"/>
            <a:ext cx="431400" cy="470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en-US" altLang="ko-KR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2AC392-19CB-42B1-81AA-27D0071C376F}"/>
                  </a:ext>
                </a:extLst>
              </p:cNvPr>
              <p:cNvSpPr txBox="1"/>
              <p:nvPr/>
            </p:nvSpPr>
            <p:spPr>
              <a:xfrm>
                <a:off x="7220861" y="3341324"/>
                <a:ext cx="263331" cy="240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2AC392-19CB-42B1-81AA-27D0071C3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61" y="3341324"/>
                <a:ext cx="263331" cy="240962"/>
              </a:xfrm>
              <a:prstGeom prst="rect">
                <a:avLst/>
              </a:prstGeom>
              <a:blipFill>
                <a:blip r:embed="rId4"/>
                <a:stretch>
                  <a:fillRect l="-23256" r="-6977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3672B7-A883-4099-845C-84E06BF130B3}"/>
              </a:ext>
            </a:extLst>
          </p:cNvPr>
          <p:cNvSpPr/>
          <p:nvPr/>
        </p:nvSpPr>
        <p:spPr>
          <a:xfrm>
            <a:off x="1706996" y="3925812"/>
            <a:ext cx="969234" cy="197051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C3731A-EB72-4DD2-9941-F0EB90304045}"/>
              </a:ext>
            </a:extLst>
          </p:cNvPr>
          <p:cNvSpPr/>
          <p:nvPr/>
        </p:nvSpPr>
        <p:spPr>
          <a:xfrm>
            <a:off x="1816642" y="5374072"/>
            <a:ext cx="749939" cy="36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sigmoid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31D1BB-58A7-4775-9777-CB50394AFE5E}"/>
                  </a:ext>
                </a:extLst>
              </p:cNvPr>
              <p:cNvSpPr txBox="1"/>
              <p:nvPr/>
            </p:nvSpPr>
            <p:spPr>
              <a:xfrm>
                <a:off x="6069867" y="5615152"/>
                <a:ext cx="263331" cy="240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31D1BB-58A7-4775-9777-CB50394AF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867" y="5615152"/>
                <a:ext cx="263331" cy="240962"/>
              </a:xfrm>
              <a:prstGeom prst="rect">
                <a:avLst/>
              </a:prstGeom>
              <a:blipFill>
                <a:blip r:embed="rId5"/>
                <a:stretch>
                  <a:fillRect l="-25581" r="-11628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AAE9DA9-AF6B-4C95-B471-484BED1DFDAA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2191612" y="3740587"/>
            <a:ext cx="0" cy="1633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49AD11-5C21-4D7A-BB3E-F52F868B9ADC}"/>
              </a:ext>
            </a:extLst>
          </p:cNvPr>
          <p:cNvSpPr/>
          <p:nvPr/>
        </p:nvSpPr>
        <p:spPr>
          <a:xfrm>
            <a:off x="2858410" y="3925812"/>
            <a:ext cx="2142823" cy="197051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8D66F-689C-4E7A-B33C-2F46822E490F}"/>
              </a:ext>
            </a:extLst>
          </p:cNvPr>
          <p:cNvSpPr/>
          <p:nvPr/>
        </p:nvSpPr>
        <p:spPr>
          <a:xfrm>
            <a:off x="2968058" y="5374071"/>
            <a:ext cx="749939" cy="36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sigmoid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D737B1-432F-4518-B022-05A4399886C7}"/>
              </a:ext>
            </a:extLst>
          </p:cNvPr>
          <p:cNvSpPr/>
          <p:nvPr/>
        </p:nvSpPr>
        <p:spPr>
          <a:xfrm>
            <a:off x="4121375" y="5382101"/>
            <a:ext cx="749939" cy="36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tanh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356A81A-E6D4-4CF6-A83E-A469360D9138}"/>
              </a:ext>
            </a:extLst>
          </p:cNvPr>
          <p:cNvSpPr/>
          <p:nvPr/>
        </p:nvSpPr>
        <p:spPr>
          <a:xfrm>
            <a:off x="5274693" y="5382101"/>
            <a:ext cx="749939" cy="36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sigmoid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연결선: 꺾임 75">
            <a:extLst>
              <a:ext uri="{FF2B5EF4-FFF2-40B4-BE49-F238E27FC236}">
                <a16:creationId xmlns:a16="http://schemas.microsoft.com/office/drawing/2014/main" id="{B69FD471-4EA9-4BEE-8027-66F960CAE3FD}"/>
              </a:ext>
            </a:extLst>
          </p:cNvPr>
          <p:cNvCxnSpPr>
            <a:endCxn id="38" idx="2"/>
          </p:cNvCxnSpPr>
          <p:nvPr/>
        </p:nvCxnSpPr>
        <p:spPr>
          <a:xfrm flipV="1">
            <a:off x="999714" y="5743663"/>
            <a:ext cx="4649949" cy="4338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4F9994C-BD3F-4984-86B9-5A9B5EB435EA}"/>
              </a:ext>
            </a:extLst>
          </p:cNvPr>
          <p:cNvCxnSpPr>
            <a:endCxn id="37" idx="2"/>
          </p:cNvCxnSpPr>
          <p:nvPr/>
        </p:nvCxnSpPr>
        <p:spPr>
          <a:xfrm flipV="1">
            <a:off x="4496345" y="5743663"/>
            <a:ext cx="0" cy="433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C18C3F4-2A98-43BA-B859-F5C0ECE299FA}"/>
              </a:ext>
            </a:extLst>
          </p:cNvPr>
          <p:cNvCxnSpPr/>
          <p:nvPr/>
        </p:nvCxnSpPr>
        <p:spPr>
          <a:xfrm flipV="1">
            <a:off x="3343027" y="5743663"/>
            <a:ext cx="0" cy="433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04EFE7-80CB-4519-B291-BCBC81283C7A}"/>
              </a:ext>
            </a:extLst>
          </p:cNvPr>
          <p:cNvCxnSpPr>
            <a:endCxn id="32" idx="2"/>
          </p:cNvCxnSpPr>
          <p:nvPr/>
        </p:nvCxnSpPr>
        <p:spPr>
          <a:xfrm flipV="1">
            <a:off x="2191612" y="5735634"/>
            <a:ext cx="0" cy="441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C73A3E46-7DD0-4562-BF1C-AC6A1385A937}"/>
              </a:ext>
            </a:extLst>
          </p:cNvPr>
          <p:cNvSpPr/>
          <p:nvPr/>
        </p:nvSpPr>
        <p:spPr>
          <a:xfrm>
            <a:off x="3717443" y="4539264"/>
            <a:ext cx="431400" cy="470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44" name="연결선: 꺾임 91">
            <a:extLst>
              <a:ext uri="{FF2B5EF4-FFF2-40B4-BE49-F238E27FC236}">
                <a16:creationId xmlns:a16="http://schemas.microsoft.com/office/drawing/2014/main" id="{237606C7-1F41-46DA-8BE7-45A78E03460E}"/>
              </a:ext>
            </a:extLst>
          </p:cNvPr>
          <p:cNvCxnSpPr>
            <a:cxnSpLocks/>
            <a:endCxn id="43" idx="2"/>
          </p:cNvCxnSpPr>
          <p:nvPr/>
        </p:nvCxnSpPr>
        <p:spPr>
          <a:xfrm rot="5400000" flipH="1" flipV="1">
            <a:off x="3226188" y="4890972"/>
            <a:ext cx="607540" cy="3749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연결선: 꺾임 93">
            <a:extLst>
              <a:ext uri="{FF2B5EF4-FFF2-40B4-BE49-F238E27FC236}">
                <a16:creationId xmlns:a16="http://schemas.microsoft.com/office/drawing/2014/main" id="{B95DEBD4-6364-4FD4-B809-ED3EE45A2DA2}"/>
              </a:ext>
            </a:extLst>
          </p:cNvPr>
          <p:cNvCxnSpPr>
            <a:cxnSpLocks/>
            <a:stCxn id="37" idx="0"/>
            <a:endCxn id="43" idx="6"/>
          </p:cNvCxnSpPr>
          <p:nvPr/>
        </p:nvCxnSpPr>
        <p:spPr>
          <a:xfrm rot="16200000" flipV="1">
            <a:off x="4018887" y="4904643"/>
            <a:ext cx="607415" cy="3475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4D9DA86-A98F-4C44-98B8-8D9FA8417834}"/>
              </a:ext>
            </a:extLst>
          </p:cNvPr>
          <p:cNvCxnSpPr>
            <a:cxnSpLocks/>
            <a:stCxn id="43" idx="0"/>
            <a:endCxn id="28" idx="4"/>
          </p:cNvCxnSpPr>
          <p:nvPr/>
        </p:nvCxnSpPr>
        <p:spPr>
          <a:xfrm flipV="1">
            <a:off x="3933143" y="3755070"/>
            <a:ext cx="0" cy="784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EC1620-0894-4A29-8467-6EF79E7CF7E2}"/>
                  </a:ext>
                </a:extLst>
              </p:cNvPr>
              <p:cNvSpPr txBox="1"/>
              <p:nvPr/>
            </p:nvSpPr>
            <p:spPr>
              <a:xfrm>
                <a:off x="2992794" y="5008613"/>
                <a:ext cx="263331" cy="240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EC1620-0894-4A29-8467-6EF79E7CF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794" y="5008613"/>
                <a:ext cx="263331" cy="240962"/>
              </a:xfrm>
              <a:prstGeom prst="rect">
                <a:avLst/>
              </a:prstGeom>
              <a:blipFill>
                <a:blip r:embed="rId6"/>
                <a:stretch>
                  <a:fillRect l="-139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4E36CFE-9A3C-4682-8BB9-8C32D12B313A}"/>
                  </a:ext>
                </a:extLst>
              </p:cNvPr>
              <p:cNvSpPr txBox="1"/>
              <p:nvPr/>
            </p:nvSpPr>
            <p:spPr>
              <a:xfrm>
                <a:off x="4586326" y="5008613"/>
                <a:ext cx="263331" cy="240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4E36CFE-9A3C-4682-8BB9-8C32D12B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326" y="5008613"/>
                <a:ext cx="263331" cy="240962"/>
              </a:xfrm>
              <a:prstGeom prst="rect">
                <a:avLst/>
              </a:prstGeom>
              <a:blipFill>
                <a:blip r:embed="rId7"/>
                <a:stretch>
                  <a:fillRect l="-9091" t="-30769" r="-840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3FD68FDD-A420-4F0F-A959-9C589C1D8155}"/>
              </a:ext>
            </a:extLst>
          </p:cNvPr>
          <p:cNvSpPr/>
          <p:nvPr/>
        </p:nvSpPr>
        <p:spPr>
          <a:xfrm>
            <a:off x="6021823" y="4557329"/>
            <a:ext cx="431400" cy="470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50" name="연결선: 꺾임 117">
            <a:extLst>
              <a:ext uri="{FF2B5EF4-FFF2-40B4-BE49-F238E27FC236}">
                <a16:creationId xmlns:a16="http://schemas.microsoft.com/office/drawing/2014/main" id="{29399933-E92A-43D6-A4FC-34467669F2BE}"/>
              </a:ext>
            </a:extLst>
          </p:cNvPr>
          <p:cNvCxnSpPr>
            <a:stCxn id="38" idx="3"/>
            <a:endCxn id="49" idx="4"/>
          </p:cNvCxnSpPr>
          <p:nvPr/>
        </p:nvCxnSpPr>
        <p:spPr>
          <a:xfrm flipV="1">
            <a:off x="6024632" y="5028175"/>
            <a:ext cx="212892" cy="5347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24FDF10-ECF9-4FEF-90F1-B337EA970090}"/>
              </a:ext>
            </a:extLst>
          </p:cNvPr>
          <p:cNvSpPr/>
          <p:nvPr/>
        </p:nvSpPr>
        <p:spPr>
          <a:xfrm>
            <a:off x="5274693" y="3925002"/>
            <a:ext cx="749939" cy="36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tanh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5E8CF67-169B-43AB-B9D5-06F0AFAE87E8}"/>
              </a:ext>
            </a:extLst>
          </p:cNvPr>
          <p:cNvCxnSpPr>
            <a:endCxn id="51" idx="0"/>
          </p:cNvCxnSpPr>
          <p:nvPr/>
        </p:nvCxnSpPr>
        <p:spPr>
          <a:xfrm>
            <a:off x="5649662" y="3461805"/>
            <a:ext cx="0" cy="46319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122">
            <a:extLst>
              <a:ext uri="{FF2B5EF4-FFF2-40B4-BE49-F238E27FC236}">
                <a16:creationId xmlns:a16="http://schemas.microsoft.com/office/drawing/2014/main" id="{D2679B7D-5CC8-453B-83DE-EE18B30605AA}"/>
              </a:ext>
            </a:extLst>
          </p:cNvPr>
          <p:cNvCxnSpPr>
            <a:stCxn id="51" idx="3"/>
            <a:endCxn id="49" idx="0"/>
          </p:cNvCxnSpPr>
          <p:nvPr/>
        </p:nvCxnSpPr>
        <p:spPr>
          <a:xfrm>
            <a:off x="6024632" y="4105784"/>
            <a:ext cx="212892" cy="4515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74A97-E09D-4C49-A7A7-9E4C9CAB2687}"/>
                  </a:ext>
                </a:extLst>
              </p:cNvPr>
              <p:cNvSpPr txBox="1"/>
              <p:nvPr/>
            </p:nvSpPr>
            <p:spPr>
              <a:xfrm>
                <a:off x="1845269" y="4669104"/>
                <a:ext cx="263331" cy="240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74A97-E09D-4C49-A7A7-9E4C9CAB2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269" y="4669104"/>
                <a:ext cx="263331" cy="240962"/>
              </a:xfrm>
              <a:prstGeom prst="rect">
                <a:avLst/>
              </a:prstGeom>
              <a:blipFill>
                <a:blip r:embed="rId8"/>
                <a:stretch>
                  <a:fillRect l="-25581" t="-2564" r="-6977" b="-5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연결선: 꺾임 125">
            <a:extLst>
              <a:ext uri="{FF2B5EF4-FFF2-40B4-BE49-F238E27FC236}">
                <a16:creationId xmlns:a16="http://schemas.microsoft.com/office/drawing/2014/main" id="{61315208-28C9-4A4E-8317-9084D8C52A6D}"/>
              </a:ext>
            </a:extLst>
          </p:cNvPr>
          <p:cNvCxnSpPr>
            <a:stCxn id="49" idx="6"/>
          </p:cNvCxnSpPr>
          <p:nvPr/>
        </p:nvCxnSpPr>
        <p:spPr>
          <a:xfrm flipV="1">
            <a:off x="6453223" y="2711361"/>
            <a:ext cx="264962" cy="2081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127">
            <a:extLst>
              <a:ext uri="{FF2B5EF4-FFF2-40B4-BE49-F238E27FC236}">
                <a16:creationId xmlns:a16="http://schemas.microsoft.com/office/drawing/2014/main" id="{87C9E5E8-7BAD-4428-86C4-583768465F41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6453223" y="4792752"/>
            <a:ext cx="767654" cy="1316541"/>
          </a:xfrm>
          <a:prstGeom prst="bentConnector3">
            <a:avLst>
              <a:gd name="adj1" fmla="val 3463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C7BA66-7CB6-45B5-BD28-487FA76E9E33}"/>
                  </a:ext>
                </a:extLst>
              </p:cNvPr>
              <p:cNvSpPr txBox="1"/>
              <p:nvPr/>
            </p:nvSpPr>
            <p:spPr>
              <a:xfrm>
                <a:off x="463578" y="6472915"/>
                <a:ext cx="263331" cy="240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C7BA66-7CB6-45B5-BD28-487FA76E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78" y="6472915"/>
                <a:ext cx="263331" cy="240962"/>
              </a:xfrm>
              <a:prstGeom prst="rect">
                <a:avLst/>
              </a:prstGeom>
              <a:blipFill>
                <a:blip r:embed="rId9"/>
                <a:stretch>
                  <a:fillRect l="-11628" r="-697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연결선: 꺾임 135">
            <a:extLst>
              <a:ext uri="{FF2B5EF4-FFF2-40B4-BE49-F238E27FC236}">
                <a16:creationId xmlns:a16="http://schemas.microsoft.com/office/drawing/2014/main" id="{E5C5F810-2B1D-4490-BF53-E1073C82E474}"/>
              </a:ext>
            </a:extLst>
          </p:cNvPr>
          <p:cNvCxnSpPr>
            <a:cxnSpLocks/>
          </p:cNvCxnSpPr>
          <p:nvPr/>
        </p:nvCxnSpPr>
        <p:spPr>
          <a:xfrm flipV="1">
            <a:off x="1020011" y="5575084"/>
            <a:ext cx="792000" cy="1080000"/>
          </a:xfrm>
          <a:prstGeom prst="bentConnector3">
            <a:avLst>
              <a:gd name="adj1" fmla="val 70705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연결선: 꺾임 138">
            <a:extLst>
              <a:ext uri="{FF2B5EF4-FFF2-40B4-BE49-F238E27FC236}">
                <a16:creationId xmlns:a16="http://schemas.microsoft.com/office/drawing/2014/main" id="{DE45F1C6-DFF4-4484-B218-9690AEC073B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1037310" y="5562882"/>
            <a:ext cx="4237383" cy="1091474"/>
          </a:xfrm>
          <a:prstGeom prst="bentConnector3">
            <a:avLst>
              <a:gd name="adj1" fmla="val 95575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연결선: 꺾임 141">
            <a:extLst>
              <a:ext uri="{FF2B5EF4-FFF2-40B4-BE49-F238E27FC236}">
                <a16:creationId xmlns:a16="http://schemas.microsoft.com/office/drawing/2014/main" id="{5A4F8384-4484-4FAF-9E3B-AC73DA4D1DAB}"/>
              </a:ext>
            </a:extLst>
          </p:cNvPr>
          <p:cNvCxnSpPr>
            <a:cxnSpLocks/>
          </p:cNvCxnSpPr>
          <p:nvPr/>
        </p:nvCxnSpPr>
        <p:spPr>
          <a:xfrm flipV="1">
            <a:off x="1061887" y="5575084"/>
            <a:ext cx="1901540" cy="1080000"/>
          </a:xfrm>
          <a:prstGeom prst="bentConnector3">
            <a:avLst>
              <a:gd name="adj1" fmla="val 89697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연결선: 꺾임 143">
            <a:extLst>
              <a:ext uri="{FF2B5EF4-FFF2-40B4-BE49-F238E27FC236}">
                <a16:creationId xmlns:a16="http://schemas.microsoft.com/office/drawing/2014/main" id="{7272CB1D-19C7-4C3B-9D55-7364CC3AC824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016914" y="5562882"/>
            <a:ext cx="3104461" cy="1091474"/>
          </a:xfrm>
          <a:prstGeom prst="bentConnector3">
            <a:avLst>
              <a:gd name="adj1" fmla="val 93415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5EBA81-77B5-49C7-96F4-1092F2E5C494}"/>
              </a:ext>
            </a:extLst>
          </p:cNvPr>
          <p:cNvSpPr txBox="1"/>
          <p:nvPr/>
        </p:nvSpPr>
        <p:spPr>
          <a:xfrm>
            <a:off x="1423506" y="3637475"/>
            <a:ext cx="515622" cy="240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망각 게이트</a:t>
            </a:r>
            <a:endParaRPr lang="en-US" altLang="ko-KR" sz="600" dirty="0"/>
          </a:p>
          <a:p>
            <a:r>
              <a:rPr lang="en-US" altLang="ko-KR" sz="600" dirty="0"/>
              <a:t>(forget gate)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247C96-D69D-451B-B474-DE41B42A1D7C}"/>
              </a:ext>
            </a:extLst>
          </p:cNvPr>
          <p:cNvSpPr txBox="1"/>
          <p:nvPr/>
        </p:nvSpPr>
        <p:spPr>
          <a:xfrm>
            <a:off x="2925917" y="3628112"/>
            <a:ext cx="489328" cy="240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입력 게이트</a:t>
            </a:r>
            <a:endParaRPr lang="en-US" altLang="ko-KR" sz="600" dirty="0"/>
          </a:p>
          <a:p>
            <a:r>
              <a:rPr lang="en-US" altLang="ko-KR" sz="600" dirty="0"/>
              <a:t>(input</a:t>
            </a:r>
            <a:r>
              <a:rPr lang="ko-KR" altLang="en-US" sz="600" dirty="0"/>
              <a:t> </a:t>
            </a:r>
            <a:r>
              <a:rPr lang="en-US" altLang="ko-KR" sz="600" dirty="0"/>
              <a:t>gate)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79BD29-FFD9-4C2B-8C7B-6CA4D74CC302}"/>
              </a:ext>
            </a:extLst>
          </p:cNvPr>
          <p:cNvSpPr txBox="1"/>
          <p:nvPr/>
        </p:nvSpPr>
        <p:spPr>
          <a:xfrm>
            <a:off x="6021823" y="5960811"/>
            <a:ext cx="535342" cy="240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출력 게이트</a:t>
            </a:r>
            <a:endParaRPr lang="en-US" altLang="ko-KR" sz="600" dirty="0"/>
          </a:p>
          <a:p>
            <a:r>
              <a:rPr lang="en-US" altLang="ko-KR" sz="600" dirty="0"/>
              <a:t>(output</a:t>
            </a:r>
            <a:r>
              <a:rPr lang="ko-KR" altLang="en-US" sz="600" dirty="0"/>
              <a:t> </a:t>
            </a:r>
            <a:r>
              <a:rPr lang="en-US" altLang="ko-KR" sz="600" dirty="0"/>
              <a:t>gate)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22E2A12-7A38-4D99-A4CB-5E46D995B166}"/>
                  </a:ext>
                </a:extLst>
              </p:cNvPr>
              <p:cNvSpPr txBox="1"/>
              <p:nvPr/>
            </p:nvSpPr>
            <p:spPr>
              <a:xfrm>
                <a:off x="7304044" y="5996954"/>
                <a:ext cx="263331" cy="240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22E2A12-7A38-4D99-A4CB-5E46D995B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044" y="5996954"/>
                <a:ext cx="263331" cy="240962"/>
              </a:xfrm>
              <a:prstGeom prst="rect">
                <a:avLst/>
              </a:prstGeom>
              <a:blipFill>
                <a:blip r:embed="rId10"/>
                <a:stretch>
                  <a:fillRect l="-23256" r="-697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518E9E9E-EAD4-410C-9CF9-31849AFD3FF0}"/>
              </a:ext>
            </a:extLst>
          </p:cNvPr>
          <p:cNvSpPr txBox="1"/>
          <p:nvPr/>
        </p:nvSpPr>
        <p:spPr>
          <a:xfrm>
            <a:off x="7701090" y="4990308"/>
            <a:ext cx="21094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프리젠테이션 4 Regular" charset="-127"/>
                <a:ea typeface="프리젠테이션 4 Regular" charset="-127"/>
              </a:rPr>
              <a:t>LSTM</a:t>
            </a:r>
            <a:r>
              <a:rPr lang="ko-KR" altLang="en-US" sz="1400" b="1" dirty="0">
                <a:latin typeface="프리젠테이션 4 Regular" charset="-127"/>
                <a:ea typeface="프리젠테이션 4 Regular" charset="-127"/>
              </a:rPr>
              <a:t> 동작 원리</a:t>
            </a:r>
            <a:endParaRPr lang="en-US" altLang="ko-KR" sz="1400" b="1" dirty="0">
              <a:latin typeface="프리젠테이션 4 Regular" charset="-127"/>
              <a:ea typeface="프리젠테이션 4 Regular" charset="-127"/>
            </a:endParaRPr>
          </a:p>
          <a:p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1. Cell State (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셀 상태</a:t>
            </a:r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)</a:t>
            </a:r>
          </a:p>
          <a:p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2. Forget Gate (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망각 게이트</a:t>
            </a:r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)</a:t>
            </a:r>
          </a:p>
          <a:p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3. Input Gate (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입력 게이트</a:t>
            </a:r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)</a:t>
            </a:r>
          </a:p>
          <a:p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4. Output Gate(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출력 게이트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5ECB8A6-0AF8-487A-B76F-03AA1F11BC96}"/>
              </a:ext>
            </a:extLst>
          </p:cNvPr>
          <p:cNvSpPr txBox="1"/>
          <p:nvPr/>
        </p:nvSpPr>
        <p:spPr>
          <a:xfrm>
            <a:off x="7701090" y="2951165"/>
            <a:ext cx="42269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프리젠테이션 4 Regular" charset="-127"/>
                <a:ea typeface="프리젠테이션 4 Regular" charset="-127"/>
              </a:rPr>
              <a:t>LSTM</a:t>
            </a:r>
            <a:r>
              <a:rPr lang="ko-KR" altLang="en-US" sz="1400" b="1" dirty="0">
                <a:latin typeface="프리젠테이션 4 Regular" charset="-127"/>
                <a:ea typeface="프리젠테이션 4 Regular" charset="-127"/>
              </a:rPr>
              <a:t>의 구조</a:t>
            </a:r>
            <a:endParaRPr lang="en-US" altLang="ko-KR" sz="1400" b="1" dirty="0">
              <a:latin typeface="프리젠테이션 4 Regular" charset="-127"/>
              <a:ea typeface="프리젠테이션 4 Regular" charset="-127"/>
            </a:endParaRPr>
          </a:p>
          <a:p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셀</a:t>
            </a:r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(cell)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과 게이트</a:t>
            </a:r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(gate)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로 구성되며 셀은 시퀀스 </a:t>
            </a:r>
            <a:endParaRPr lang="en-US" altLang="ko-KR" sz="1400" dirty="0">
              <a:latin typeface="프리젠테이션 4 Regular" charset="-127"/>
              <a:ea typeface="프리젠테이션 4 Regular" charset="-127"/>
            </a:endParaRPr>
          </a:p>
          <a:p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데이터를 저장하고</a:t>
            </a:r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, 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게이트는 셀의 상태를 조작</a:t>
            </a:r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 </a:t>
            </a:r>
          </a:p>
          <a:p>
            <a:endParaRPr lang="en-US" altLang="ko-KR" sz="1400" dirty="0">
              <a:latin typeface="프리젠테이션 4 Regular" charset="-127"/>
              <a:ea typeface="프리젠테이션 4 Regular" charset="-127"/>
            </a:endParaRPr>
          </a:p>
          <a:p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LSTM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은 </a:t>
            </a:r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forget gate, input gate, output gate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로</a:t>
            </a:r>
            <a:endParaRPr lang="en-US" altLang="ko-KR" sz="1400" dirty="0">
              <a:latin typeface="프리젠테이션 4 Regular" charset="-127"/>
              <a:ea typeface="프리젠테이션 4 Regular" charset="-127"/>
            </a:endParaRPr>
          </a:p>
          <a:p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이루어져 있으며</a:t>
            </a:r>
            <a:r>
              <a:rPr lang="en-US" altLang="ko-KR" sz="1400" dirty="0">
                <a:latin typeface="프리젠테이션 4 Regular" charset="-127"/>
                <a:ea typeface="프리젠테이션 4 Regular" charset="-127"/>
              </a:rPr>
              <a:t>, </a:t>
            </a:r>
            <a:r>
              <a:rPr lang="ko-KR" altLang="en-US" sz="1400" dirty="0">
                <a:latin typeface="프리젠테이션 4 Regular" charset="-127"/>
                <a:ea typeface="프리젠테이션 4 Regular" charset="-127"/>
              </a:rPr>
              <a:t>각 게이트는 여러 활성화 함수를 거쳐 과거 데이터를 잊거나 기억</a:t>
            </a:r>
          </a:p>
        </p:txBody>
      </p:sp>
      <p:sp>
        <p:nvSpPr>
          <p:cNvPr id="68" name="Text 3">
            <a:extLst>
              <a:ext uri="{FF2B5EF4-FFF2-40B4-BE49-F238E27FC236}">
                <a16:creationId xmlns:a16="http://schemas.microsoft.com/office/drawing/2014/main" id="{C4C223E6-607D-4711-AB61-367CA34B3AF2}"/>
              </a:ext>
            </a:extLst>
          </p:cNvPr>
          <p:cNvSpPr/>
          <p:nvPr/>
        </p:nvSpPr>
        <p:spPr>
          <a:xfrm>
            <a:off x="726909" y="7106796"/>
            <a:ext cx="10372634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허나 </a:t>
            </a:r>
            <a:r>
              <a:rPr lang="en-US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Long Short-Term Memory 모델은 기본적인 시계열 예측에 사용되었으나, 단방향 정보 </a:t>
            </a:r>
            <a:r>
              <a:rPr lang="en-US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흐름의</a:t>
            </a:r>
            <a:r>
              <a:rPr lang="en-US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한계</a:t>
            </a:r>
            <a:r>
              <a:rPr lang="en-US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ko-KR" altLang="en-US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발견</a:t>
            </a:r>
            <a:endParaRPr lang="en-US" dirty="0">
              <a:latin typeface="프리젠테이션 4 Regular" charset="-127"/>
              <a:ea typeface="프리젠테이션 4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6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4DCFA2-0501-465C-A466-C8A42DCEEFAA}"/>
              </a:ext>
            </a:extLst>
          </p:cNvPr>
          <p:cNvCxnSpPr>
            <a:cxnSpLocks/>
          </p:cNvCxnSpPr>
          <p:nvPr/>
        </p:nvCxnSpPr>
        <p:spPr>
          <a:xfrm>
            <a:off x="-15034" y="1389304"/>
            <a:ext cx="14630400" cy="0"/>
          </a:xfrm>
          <a:prstGeom prst="line">
            <a:avLst/>
          </a:prstGeom>
          <a:ln w="12700">
            <a:solidFill>
              <a:srgbClr val="0F53A4">
                <a:alpha val="5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980F78C-E818-4F1F-8583-84ABD3A69BC6}"/>
              </a:ext>
            </a:extLst>
          </p:cNvPr>
          <p:cNvGrpSpPr/>
          <p:nvPr/>
        </p:nvGrpSpPr>
        <p:grpSpPr>
          <a:xfrm>
            <a:off x="95986" y="834893"/>
            <a:ext cx="7513605" cy="526693"/>
            <a:chOff x="144624" y="454391"/>
            <a:chExt cx="5844748" cy="52669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CFFCD59-E6C5-4793-8C30-7052E5CEF12C}"/>
                </a:ext>
              </a:extLst>
            </p:cNvPr>
            <p:cNvSpPr txBox="1"/>
            <p:nvPr/>
          </p:nvSpPr>
          <p:spPr>
            <a:xfrm>
              <a:off x="144624" y="454391"/>
              <a:ext cx="5448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0">
                <a:defRPr/>
              </a:pPr>
              <a:r>
                <a:rPr lang="en-US" altLang="ko-KR" sz="2800" spc="-60" dirty="0">
                  <a:ln w="9525">
                    <a:solidFill>
                      <a:srgbClr val="D6E8F4">
                        <a:alpha val="0"/>
                      </a:srgbClr>
                    </a:solidFill>
                  </a:ln>
                  <a:solidFill>
                    <a:srgbClr val="021945"/>
                  </a:solidFill>
                  <a:latin typeface="프리젠테이션 7 Bold" pitchFamily="2" charset="-127"/>
                  <a:ea typeface="프리젠테이션 7 Bold" pitchFamily="2" charset="-127"/>
                  <a:cs typeface="Pretendard SemiBold"/>
                </a:rPr>
                <a:t>2.2</a:t>
              </a:r>
              <a:endParaRPr lang="ko-KR" altLang="en-US" sz="2800" spc="-60" dirty="0">
                <a:ln w="9525">
                  <a:solidFill>
                    <a:srgbClr val="D6E8F4">
                      <a:alpha val="0"/>
                    </a:srgbClr>
                  </a:solidFill>
                </a:ln>
                <a:solidFill>
                  <a:srgbClr val="021945"/>
                </a:solidFill>
                <a:latin typeface="프리젠테이션 7 Bold" pitchFamily="2" charset="-127"/>
                <a:ea typeface="프리젠테이션 7 Bold" pitchFamily="2" charset="-127"/>
                <a:cs typeface="Pretendard SemiBold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CECEBD-EC51-4AB7-A8C5-F186968D2402}"/>
                </a:ext>
              </a:extLst>
            </p:cNvPr>
            <p:cNvSpPr txBox="1"/>
            <p:nvPr/>
          </p:nvSpPr>
          <p:spPr>
            <a:xfrm>
              <a:off x="689444" y="457864"/>
              <a:ext cx="52999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0">
                <a:defRPr/>
              </a:pPr>
              <a:r>
                <a:rPr lang="en-US" altLang="ko-KR" sz="2800" spc="-60" dirty="0">
                  <a:ln w="9525">
                    <a:solidFill>
                      <a:srgbClr val="D6E8F4">
                        <a:alpha val="0"/>
                      </a:srgbClr>
                    </a:solidFill>
                  </a:ln>
                  <a:solidFill>
                    <a:srgbClr val="021945"/>
                  </a:solidFill>
                  <a:latin typeface="프리젠테이션 7 Bold" pitchFamily="2" charset="-127"/>
                  <a:ea typeface="프리젠테이션 7 Bold" pitchFamily="2" charset="-127"/>
                  <a:cs typeface="Pretendard SemiBold"/>
                </a:rPr>
                <a:t>Bi-LSTM(Bidirectional-LSTM)</a:t>
              </a: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9DD5F1-F2CE-4F99-AE3F-1A6813844B0C}"/>
              </a:ext>
            </a:extLst>
          </p:cNvPr>
          <p:cNvSpPr/>
          <p:nvPr/>
        </p:nvSpPr>
        <p:spPr>
          <a:xfrm>
            <a:off x="577587" y="1584296"/>
            <a:ext cx="11248653" cy="856048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 w="9525">
            <a:solidFill>
              <a:schemeClr val="bg1">
                <a:lumMod val="85000"/>
                <a:alpha val="7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DCCA48B-7D93-49C7-B2E2-2ECC8D8A7810}"/>
              </a:ext>
            </a:extLst>
          </p:cNvPr>
          <p:cNvSpPr txBox="1"/>
          <p:nvPr/>
        </p:nvSpPr>
        <p:spPr>
          <a:xfrm>
            <a:off x="731806" y="1646340"/>
            <a:ext cx="11094434" cy="736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457200" latinLnBrk="0"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BiLSTM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모델은 입력 시퀀스를 양방향으로 처리하는 순방향 </a:t>
            </a:r>
            <a:r>
              <a:rPr lang="en-US" altLang="ko-KR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LSTM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과 역방향 </a:t>
            </a:r>
            <a:r>
              <a:rPr lang="en-US" altLang="ko-KR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LSTM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을 통합함</a:t>
            </a:r>
          </a:p>
          <a:p>
            <a:pPr marL="285750" lvl="0" indent="-285750" defTabSz="457200" latinLnBrk="0"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각 </a:t>
            </a:r>
            <a:r>
              <a:rPr lang="en-US" altLang="ko-KR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LSTM </a:t>
            </a:r>
            <a:r>
              <a:rPr lang="ko-KR" altLang="en-US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계층의 출력이 연결되어 과거 및 미래 컨텍스트를 모두 통합하는 시퀀스가 생성되어 모델이 복잡한 시간적 종속성을 고려할 수 있음</a:t>
            </a:r>
            <a:endParaRPr lang="en-US" altLang="ko-KR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6" name="사각형: 둥근 모서리 2">
            <a:extLst>
              <a:ext uri="{FF2B5EF4-FFF2-40B4-BE49-F238E27FC236}">
                <a16:creationId xmlns:a16="http://schemas.microsoft.com/office/drawing/2014/main" id="{2AE8110C-C9BB-4E77-9C4E-99C600CDB915}"/>
              </a:ext>
            </a:extLst>
          </p:cNvPr>
          <p:cNvSpPr/>
          <p:nvPr/>
        </p:nvSpPr>
        <p:spPr>
          <a:xfrm>
            <a:off x="5094862" y="3425630"/>
            <a:ext cx="1979628" cy="2479250"/>
          </a:xfrm>
          <a:prstGeom prst="roundRect">
            <a:avLst>
              <a:gd name="adj" fmla="val 10338"/>
            </a:avLst>
          </a:prstGeom>
          <a:solidFill>
            <a:schemeClr val="bg1"/>
          </a:solidFill>
          <a:ln>
            <a:solidFill>
              <a:srgbClr val="848C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3">
            <a:extLst>
              <a:ext uri="{FF2B5EF4-FFF2-40B4-BE49-F238E27FC236}">
                <a16:creationId xmlns:a16="http://schemas.microsoft.com/office/drawing/2014/main" id="{FD4AD016-1B0A-47A7-9861-85FECFBEE6F7}"/>
              </a:ext>
            </a:extLst>
          </p:cNvPr>
          <p:cNvSpPr/>
          <p:nvPr/>
        </p:nvSpPr>
        <p:spPr>
          <a:xfrm>
            <a:off x="2996708" y="3425630"/>
            <a:ext cx="1979628" cy="2479250"/>
          </a:xfrm>
          <a:prstGeom prst="roundRect">
            <a:avLst>
              <a:gd name="adj" fmla="val 10338"/>
            </a:avLst>
          </a:prstGeom>
          <a:solidFill>
            <a:schemeClr val="bg1"/>
          </a:solidFill>
          <a:ln>
            <a:solidFill>
              <a:srgbClr val="848C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C5A797-51FE-49D2-8AB1-EF0B0AAFE3E3}"/>
              </a:ext>
            </a:extLst>
          </p:cNvPr>
          <p:cNvSpPr txBox="1"/>
          <p:nvPr/>
        </p:nvSpPr>
        <p:spPr>
          <a:xfrm>
            <a:off x="1947974" y="4549179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Forward</a:t>
            </a:r>
            <a:r>
              <a:rPr lang="ko-KR" altLang="en-US" sz="900" dirty="0"/>
              <a:t> </a:t>
            </a:r>
            <a:r>
              <a:rPr lang="en-US" altLang="ko-KR" sz="900" dirty="0"/>
              <a:t>layer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1B5A59-7680-4B2B-B794-F75187AE9564}"/>
              </a:ext>
            </a:extLst>
          </p:cNvPr>
          <p:cNvSpPr txBox="1"/>
          <p:nvPr/>
        </p:nvSpPr>
        <p:spPr>
          <a:xfrm>
            <a:off x="1926801" y="5296599"/>
            <a:ext cx="9637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Backward</a:t>
            </a:r>
            <a:r>
              <a:rPr lang="ko-KR" altLang="en-US" sz="900" dirty="0"/>
              <a:t> </a:t>
            </a:r>
            <a:r>
              <a:rPr lang="en-US" altLang="ko-KR" sz="900" dirty="0"/>
              <a:t>layer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677DCB1-5B6C-4531-8F85-F3369A8316FA}"/>
              </a:ext>
            </a:extLst>
          </p:cNvPr>
          <p:cNvSpPr/>
          <p:nvPr/>
        </p:nvSpPr>
        <p:spPr>
          <a:xfrm>
            <a:off x="3336579" y="4467915"/>
            <a:ext cx="792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LSTM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0DD3F39-B4A4-4A78-B889-842A74284BCD}"/>
              </a:ext>
            </a:extLst>
          </p:cNvPr>
          <p:cNvSpPr/>
          <p:nvPr/>
        </p:nvSpPr>
        <p:spPr>
          <a:xfrm>
            <a:off x="3998905" y="5209935"/>
            <a:ext cx="792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LSTM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3F6B449-63FA-4AB2-B130-91F978DD90EA}"/>
              </a:ext>
            </a:extLst>
          </p:cNvPr>
          <p:cNvGrpSpPr/>
          <p:nvPr/>
        </p:nvGrpSpPr>
        <p:grpSpPr>
          <a:xfrm>
            <a:off x="3720196" y="6061072"/>
            <a:ext cx="532651" cy="548100"/>
            <a:chOff x="2183291" y="4945081"/>
            <a:chExt cx="430281" cy="442761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63B3A11-CC78-49B3-899E-70C213029764}"/>
                </a:ext>
              </a:extLst>
            </p:cNvPr>
            <p:cNvSpPr/>
            <p:nvPr/>
          </p:nvSpPr>
          <p:spPr>
            <a:xfrm>
              <a:off x="2183291" y="4945081"/>
              <a:ext cx="430281" cy="442761"/>
            </a:xfrm>
            <a:prstGeom prst="ellipse">
              <a:avLst/>
            </a:prstGeom>
            <a:solidFill>
              <a:srgbClr val="FEBA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4A60E2D-3270-4D4B-AEC4-FC3B545B516A}"/>
                    </a:ext>
                  </a:extLst>
                </p:cNvPr>
                <p:cNvSpPr txBox="1"/>
                <p:nvPr/>
              </p:nvSpPr>
              <p:spPr>
                <a:xfrm>
                  <a:off x="2248299" y="5003768"/>
                  <a:ext cx="26333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C1D1FA-EA9E-87DF-5B1F-6D67AB14A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299" y="5003768"/>
                  <a:ext cx="26333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868" r="-452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E70B31-7A93-492A-9574-2BDB95149606}"/>
              </a:ext>
            </a:extLst>
          </p:cNvPr>
          <p:cNvCxnSpPr>
            <a:cxnSpLocks/>
            <a:stCxn id="83" idx="0"/>
            <a:endCxn id="81" idx="2"/>
          </p:cNvCxnSpPr>
          <p:nvPr/>
        </p:nvCxnSpPr>
        <p:spPr>
          <a:xfrm flipV="1">
            <a:off x="3986522" y="5605935"/>
            <a:ext cx="408383" cy="455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F42261F-B4B2-41AD-9C49-F8389DC10101}"/>
              </a:ext>
            </a:extLst>
          </p:cNvPr>
          <p:cNvCxnSpPr>
            <a:stCxn id="83" idx="0"/>
            <a:endCxn id="80" idx="2"/>
          </p:cNvCxnSpPr>
          <p:nvPr/>
        </p:nvCxnSpPr>
        <p:spPr>
          <a:xfrm flipH="1" flipV="1">
            <a:off x="3732579" y="4863915"/>
            <a:ext cx="253943" cy="1197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E1DB51D-8A22-46CE-B8B1-0CDFAF07C15E}"/>
              </a:ext>
            </a:extLst>
          </p:cNvPr>
          <p:cNvCxnSpPr>
            <a:cxnSpLocks/>
            <a:stCxn id="81" idx="1"/>
          </p:cNvCxnSpPr>
          <p:nvPr/>
        </p:nvCxnSpPr>
        <p:spPr>
          <a:xfrm flipH="1">
            <a:off x="2878182" y="5407935"/>
            <a:ext cx="11207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E045110-EC4E-40B2-9BED-FBE3398EB60F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878182" y="4665915"/>
            <a:ext cx="4583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49B2D75D-012E-475C-A63F-ABCF837C5D7B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4128579" y="4665255"/>
            <a:ext cx="1312945" cy="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1FFC1E8-F82C-4CA0-90E1-7E5EA6339FDE}"/>
              </a:ext>
            </a:extLst>
          </p:cNvPr>
          <p:cNvGrpSpPr/>
          <p:nvPr/>
        </p:nvGrpSpPr>
        <p:grpSpPr>
          <a:xfrm>
            <a:off x="3761889" y="3210187"/>
            <a:ext cx="418740" cy="430885"/>
            <a:chOff x="2183291" y="4945081"/>
            <a:chExt cx="430281" cy="442761"/>
          </a:xfrm>
          <a:solidFill>
            <a:schemeClr val="bg1">
              <a:lumMod val="75000"/>
            </a:schemeClr>
          </a:solidFill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DABDA90-58D9-444D-A24E-8C8EFA4F9826}"/>
                </a:ext>
              </a:extLst>
            </p:cNvPr>
            <p:cNvSpPr/>
            <p:nvPr/>
          </p:nvSpPr>
          <p:spPr>
            <a:xfrm>
              <a:off x="2183291" y="4945081"/>
              <a:ext cx="430281" cy="44276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CC3CC38-7C27-40C9-AE22-1D5F5B4F596D}"/>
                    </a:ext>
                  </a:extLst>
                </p:cNvPr>
                <p:cNvSpPr txBox="1"/>
                <p:nvPr/>
              </p:nvSpPr>
              <p:spPr>
                <a:xfrm>
                  <a:off x="2276696" y="5016453"/>
                  <a:ext cx="263331" cy="284634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8A3FEA4-DEE8-EDF6-89E2-C059E37D2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696" y="5016453"/>
                  <a:ext cx="263331" cy="284634"/>
                </a:xfrm>
                <a:prstGeom prst="rect">
                  <a:avLst/>
                </a:prstGeom>
                <a:blipFill>
                  <a:blip r:embed="rId6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5FC4CE0-CD71-46A8-AC28-FBE7E7C3E5F1}"/>
              </a:ext>
            </a:extLst>
          </p:cNvPr>
          <p:cNvGrpSpPr/>
          <p:nvPr/>
        </p:nvGrpSpPr>
        <p:grpSpPr>
          <a:xfrm>
            <a:off x="3708001" y="2503048"/>
            <a:ext cx="526515" cy="541786"/>
            <a:chOff x="2183291" y="4945081"/>
            <a:chExt cx="430281" cy="442761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7E97622C-8E42-4608-A6AD-63C571FBE397}"/>
                </a:ext>
              </a:extLst>
            </p:cNvPr>
            <p:cNvSpPr/>
            <p:nvPr/>
          </p:nvSpPr>
          <p:spPr>
            <a:xfrm>
              <a:off x="2183291" y="4945081"/>
              <a:ext cx="430281" cy="44276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F4FD2BD6-79EC-4FAA-9617-6F768BF694C7}"/>
                    </a:ext>
                  </a:extLst>
                </p:cNvPr>
                <p:cNvSpPr txBox="1"/>
                <p:nvPr/>
              </p:nvSpPr>
              <p:spPr>
                <a:xfrm>
                  <a:off x="2251786" y="5016459"/>
                  <a:ext cx="263331" cy="284634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FF768BB-F912-0A71-EE11-0FB7E40A7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1786" y="5016459"/>
                  <a:ext cx="263331" cy="284634"/>
                </a:xfrm>
                <a:prstGeom prst="rect">
                  <a:avLst/>
                </a:prstGeom>
                <a:blipFill>
                  <a:blip r:embed="rId7"/>
                  <a:stretch>
                    <a:fillRect l="-26415" r="-49057" b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53DEE4E-A07D-4E9B-814F-3BB0F0257B32}"/>
              </a:ext>
            </a:extLst>
          </p:cNvPr>
          <p:cNvCxnSpPr>
            <a:endCxn id="91" idx="4"/>
          </p:cNvCxnSpPr>
          <p:nvPr/>
        </p:nvCxnSpPr>
        <p:spPr>
          <a:xfrm flipV="1">
            <a:off x="3692550" y="3641072"/>
            <a:ext cx="278709" cy="813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C728198-DAC2-4928-A3E6-093FAB8E1580}"/>
              </a:ext>
            </a:extLst>
          </p:cNvPr>
          <p:cNvCxnSpPr>
            <a:cxnSpLocks/>
            <a:stCxn id="81" idx="0"/>
            <a:endCxn id="91" idx="4"/>
          </p:cNvCxnSpPr>
          <p:nvPr/>
        </p:nvCxnSpPr>
        <p:spPr>
          <a:xfrm flipH="1" flipV="1">
            <a:off x="3971259" y="3641072"/>
            <a:ext cx="423646" cy="1568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9F6CB30-35B6-4F0E-9FF1-3EB3E9F5B2EC}"/>
              </a:ext>
            </a:extLst>
          </p:cNvPr>
          <p:cNvCxnSpPr>
            <a:cxnSpLocks/>
            <a:stCxn id="91" idx="0"/>
            <a:endCxn id="94" idx="4"/>
          </p:cNvCxnSpPr>
          <p:nvPr/>
        </p:nvCxnSpPr>
        <p:spPr>
          <a:xfrm flipV="1">
            <a:off x="3971259" y="3044834"/>
            <a:ext cx="0" cy="16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DD0A30C-B9ED-4AED-8067-334420BE1E9F}"/>
              </a:ext>
            </a:extLst>
          </p:cNvPr>
          <p:cNvSpPr/>
          <p:nvPr/>
        </p:nvSpPr>
        <p:spPr>
          <a:xfrm>
            <a:off x="5441524" y="4467915"/>
            <a:ext cx="792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LSTM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CE5727-1E8E-4A70-8F21-86EBDC18F00A}"/>
              </a:ext>
            </a:extLst>
          </p:cNvPr>
          <p:cNvSpPr/>
          <p:nvPr/>
        </p:nvSpPr>
        <p:spPr>
          <a:xfrm>
            <a:off x="6103850" y="5209935"/>
            <a:ext cx="792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LSTM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A6C1424-A33E-4845-A8A3-12FE59EFE3B7}"/>
              </a:ext>
            </a:extLst>
          </p:cNvPr>
          <p:cNvGrpSpPr/>
          <p:nvPr/>
        </p:nvGrpSpPr>
        <p:grpSpPr>
          <a:xfrm>
            <a:off x="5825141" y="6061072"/>
            <a:ext cx="532651" cy="548100"/>
            <a:chOff x="2183291" y="4945081"/>
            <a:chExt cx="430281" cy="442761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CACA799-F27B-4ABB-BE74-8A0AA5159D22}"/>
                </a:ext>
              </a:extLst>
            </p:cNvPr>
            <p:cNvSpPr/>
            <p:nvPr/>
          </p:nvSpPr>
          <p:spPr>
            <a:xfrm>
              <a:off x="2183291" y="4945081"/>
              <a:ext cx="430281" cy="442761"/>
            </a:xfrm>
            <a:prstGeom prst="ellipse">
              <a:avLst/>
            </a:prstGeom>
            <a:solidFill>
              <a:srgbClr val="FEBA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A2C6694-5F2F-4785-8CD9-370B03D83059}"/>
                    </a:ext>
                  </a:extLst>
                </p:cNvPr>
                <p:cNvSpPr txBox="1"/>
                <p:nvPr/>
              </p:nvSpPr>
              <p:spPr>
                <a:xfrm>
                  <a:off x="2269547" y="5033909"/>
                  <a:ext cx="263331" cy="2237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396C0-982A-D276-54ED-EBDDB9FFC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547" y="5033909"/>
                  <a:ext cx="263331" cy="223763"/>
                </a:xfrm>
                <a:prstGeom prst="rect">
                  <a:avLst/>
                </a:prstGeom>
                <a:blipFill>
                  <a:blip r:embed="rId8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56A4EF3C-59D8-4EA6-8EA3-F1B24E0CE8AD}"/>
              </a:ext>
            </a:extLst>
          </p:cNvPr>
          <p:cNvCxnSpPr>
            <a:cxnSpLocks/>
            <a:stCxn id="102" idx="0"/>
            <a:endCxn id="100" idx="2"/>
          </p:cNvCxnSpPr>
          <p:nvPr/>
        </p:nvCxnSpPr>
        <p:spPr>
          <a:xfrm flipV="1">
            <a:off x="6091467" y="5605935"/>
            <a:ext cx="408383" cy="455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B2AD4F03-F965-4D05-8500-12DC1B44BC9D}"/>
              </a:ext>
            </a:extLst>
          </p:cNvPr>
          <p:cNvCxnSpPr>
            <a:stCxn id="102" idx="0"/>
            <a:endCxn id="99" idx="2"/>
          </p:cNvCxnSpPr>
          <p:nvPr/>
        </p:nvCxnSpPr>
        <p:spPr>
          <a:xfrm flipH="1" flipV="1">
            <a:off x="5837524" y="4863915"/>
            <a:ext cx="253943" cy="1197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DD475F-F3C4-4F7E-8B4D-1C83300C8B5B}"/>
              </a:ext>
            </a:extLst>
          </p:cNvPr>
          <p:cNvCxnSpPr>
            <a:cxnSpLocks/>
            <a:stCxn id="100" idx="1"/>
          </p:cNvCxnSpPr>
          <p:nvPr/>
        </p:nvCxnSpPr>
        <p:spPr>
          <a:xfrm flipH="1">
            <a:off x="4790905" y="5407935"/>
            <a:ext cx="1312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A4CC58C-DA6B-4DBA-8336-AD7CE149E260}"/>
              </a:ext>
            </a:extLst>
          </p:cNvPr>
          <p:cNvGrpSpPr/>
          <p:nvPr/>
        </p:nvGrpSpPr>
        <p:grpSpPr>
          <a:xfrm>
            <a:off x="5866834" y="3210187"/>
            <a:ext cx="418740" cy="430885"/>
            <a:chOff x="2183291" y="4945081"/>
            <a:chExt cx="430281" cy="442761"/>
          </a:xfrm>
          <a:solidFill>
            <a:schemeClr val="bg1">
              <a:lumMod val="75000"/>
            </a:schemeClr>
          </a:solidFill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7A687C-5F1D-480E-B6FD-3EC81EEF1F65}"/>
                </a:ext>
              </a:extLst>
            </p:cNvPr>
            <p:cNvSpPr/>
            <p:nvPr/>
          </p:nvSpPr>
          <p:spPr>
            <a:xfrm>
              <a:off x="2183291" y="4945081"/>
              <a:ext cx="430281" cy="44276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592A1A4-61AA-4DB0-BEC5-6F14F7A43A38}"/>
                    </a:ext>
                  </a:extLst>
                </p:cNvPr>
                <p:cNvSpPr txBox="1"/>
                <p:nvPr/>
              </p:nvSpPr>
              <p:spPr>
                <a:xfrm>
                  <a:off x="2276696" y="5016453"/>
                  <a:ext cx="263331" cy="284634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1FB637A-E9EA-8904-68CB-98D91E33B2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696" y="5016453"/>
                  <a:ext cx="263331" cy="284634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D5AE057-6B2C-4968-AE81-2C07BA490B7F}"/>
              </a:ext>
            </a:extLst>
          </p:cNvPr>
          <p:cNvGrpSpPr/>
          <p:nvPr/>
        </p:nvGrpSpPr>
        <p:grpSpPr>
          <a:xfrm>
            <a:off x="5812946" y="2503048"/>
            <a:ext cx="526515" cy="541786"/>
            <a:chOff x="2183291" y="4945081"/>
            <a:chExt cx="430281" cy="442761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B63D812-E46E-4CC5-95CC-6A392D0CD6A3}"/>
                </a:ext>
              </a:extLst>
            </p:cNvPr>
            <p:cNvSpPr/>
            <p:nvPr/>
          </p:nvSpPr>
          <p:spPr>
            <a:xfrm>
              <a:off x="2183291" y="4945081"/>
              <a:ext cx="430281" cy="44276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B532052-5E28-4E60-AD6F-C4E6B8920A49}"/>
                    </a:ext>
                  </a:extLst>
                </p:cNvPr>
                <p:cNvSpPr txBox="1"/>
                <p:nvPr/>
              </p:nvSpPr>
              <p:spPr>
                <a:xfrm>
                  <a:off x="2251786" y="5016459"/>
                  <a:ext cx="263331" cy="226370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9F2DE39-FAF3-3162-1B0F-4CEFDD72A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1786" y="5016459"/>
                  <a:ext cx="263331" cy="226370"/>
                </a:xfrm>
                <a:prstGeom prst="rect">
                  <a:avLst/>
                </a:prstGeom>
                <a:blipFill>
                  <a:blip r:embed="rId10"/>
                  <a:stretch>
                    <a:fillRect l="-9434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295E731-C4FB-4174-B494-4983AF865CF1}"/>
              </a:ext>
            </a:extLst>
          </p:cNvPr>
          <p:cNvCxnSpPr>
            <a:endCxn id="108" idx="4"/>
          </p:cNvCxnSpPr>
          <p:nvPr/>
        </p:nvCxnSpPr>
        <p:spPr>
          <a:xfrm flipV="1">
            <a:off x="5797495" y="3641072"/>
            <a:ext cx="278709" cy="813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B599B65-4F72-4272-9C03-8446FBF2B1F9}"/>
              </a:ext>
            </a:extLst>
          </p:cNvPr>
          <p:cNvCxnSpPr>
            <a:cxnSpLocks/>
            <a:stCxn id="100" idx="0"/>
            <a:endCxn id="108" idx="4"/>
          </p:cNvCxnSpPr>
          <p:nvPr/>
        </p:nvCxnSpPr>
        <p:spPr>
          <a:xfrm flipH="1" flipV="1">
            <a:off x="6076204" y="3641072"/>
            <a:ext cx="423646" cy="1568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8956E8B-2C07-4D32-A01C-1EECFEC2E75F}"/>
              </a:ext>
            </a:extLst>
          </p:cNvPr>
          <p:cNvCxnSpPr>
            <a:cxnSpLocks/>
            <a:stCxn id="108" idx="0"/>
            <a:endCxn id="111" idx="4"/>
          </p:cNvCxnSpPr>
          <p:nvPr/>
        </p:nvCxnSpPr>
        <p:spPr>
          <a:xfrm flipV="1">
            <a:off x="6076204" y="3044834"/>
            <a:ext cx="0" cy="16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사각형: 둥근 모서리 129">
            <a:extLst>
              <a:ext uri="{FF2B5EF4-FFF2-40B4-BE49-F238E27FC236}">
                <a16:creationId xmlns:a16="http://schemas.microsoft.com/office/drawing/2014/main" id="{EB1F0AE3-8407-471D-BE73-4FBCE2CCBBED}"/>
              </a:ext>
            </a:extLst>
          </p:cNvPr>
          <p:cNvSpPr/>
          <p:nvPr/>
        </p:nvSpPr>
        <p:spPr>
          <a:xfrm>
            <a:off x="7185396" y="3424970"/>
            <a:ext cx="1979628" cy="2479250"/>
          </a:xfrm>
          <a:prstGeom prst="roundRect">
            <a:avLst>
              <a:gd name="adj" fmla="val 10338"/>
            </a:avLst>
          </a:prstGeom>
          <a:solidFill>
            <a:schemeClr val="bg1"/>
          </a:solidFill>
          <a:ln>
            <a:solidFill>
              <a:srgbClr val="848C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E8FA500-A006-4B74-BDFF-D8218CF14A54}"/>
              </a:ext>
            </a:extLst>
          </p:cNvPr>
          <p:cNvSpPr/>
          <p:nvPr/>
        </p:nvSpPr>
        <p:spPr>
          <a:xfrm>
            <a:off x="7532058" y="4467255"/>
            <a:ext cx="792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LSTM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4C761A-1B98-4FD3-89D4-8F859D54CCE8}"/>
              </a:ext>
            </a:extLst>
          </p:cNvPr>
          <p:cNvSpPr/>
          <p:nvPr/>
        </p:nvSpPr>
        <p:spPr>
          <a:xfrm>
            <a:off x="8194384" y="5209275"/>
            <a:ext cx="792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LSTM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3EF27FF5-A749-45DD-8CD3-06D2F31B345B}"/>
              </a:ext>
            </a:extLst>
          </p:cNvPr>
          <p:cNvGrpSpPr/>
          <p:nvPr/>
        </p:nvGrpSpPr>
        <p:grpSpPr>
          <a:xfrm>
            <a:off x="7915675" y="6060412"/>
            <a:ext cx="532651" cy="548100"/>
            <a:chOff x="2183291" y="4945081"/>
            <a:chExt cx="430281" cy="442761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03B039E-B00D-4916-9F81-D70277712420}"/>
                </a:ext>
              </a:extLst>
            </p:cNvPr>
            <p:cNvSpPr/>
            <p:nvPr/>
          </p:nvSpPr>
          <p:spPr>
            <a:xfrm>
              <a:off x="2183291" y="4945081"/>
              <a:ext cx="430281" cy="442761"/>
            </a:xfrm>
            <a:prstGeom prst="ellipse">
              <a:avLst/>
            </a:prstGeom>
            <a:solidFill>
              <a:srgbClr val="FEBA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9E84662C-DD17-4564-ADF1-D3B5802E87CE}"/>
                    </a:ext>
                  </a:extLst>
                </p:cNvPr>
                <p:cNvSpPr txBox="1"/>
                <p:nvPr/>
              </p:nvSpPr>
              <p:spPr>
                <a:xfrm>
                  <a:off x="2248299" y="5003768"/>
                  <a:ext cx="263331" cy="2237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64A71299-0CDC-C770-8313-ED5076D3E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299" y="5003768"/>
                  <a:ext cx="263331" cy="223763"/>
                </a:xfrm>
                <a:prstGeom prst="rect">
                  <a:avLst/>
                </a:prstGeom>
                <a:blipFill>
                  <a:blip r:embed="rId11"/>
                  <a:stretch>
                    <a:fillRect l="-18868" r="-45283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9B2466CD-D1B6-49D0-9A70-5654CC7C9ED2}"/>
              </a:ext>
            </a:extLst>
          </p:cNvPr>
          <p:cNvCxnSpPr>
            <a:cxnSpLocks/>
            <a:stCxn id="120" idx="0"/>
            <a:endCxn id="118" idx="2"/>
          </p:cNvCxnSpPr>
          <p:nvPr/>
        </p:nvCxnSpPr>
        <p:spPr>
          <a:xfrm flipV="1">
            <a:off x="8182001" y="5605275"/>
            <a:ext cx="408383" cy="455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2FBDC9B8-0173-4C36-AA4E-5CD9C23FBA57}"/>
              </a:ext>
            </a:extLst>
          </p:cNvPr>
          <p:cNvCxnSpPr>
            <a:stCxn id="120" idx="0"/>
            <a:endCxn id="117" idx="2"/>
          </p:cNvCxnSpPr>
          <p:nvPr/>
        </p:nvCxnSpPr>
        <p:spPr>
          <a:xfrm flipH="1" flipV="1">
            <a:off x="7928058" y="4863255"/>
            <a:ext cx="253943" cy="1197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98A62E9-8168-400B-B4C0-C5BCFA625048}"/>
              </a:ext>
            </a:extLst>
          </p:cNvPr>
          <p:cNvCxnSpPr>
            <a:cxnSpLocks/>
            <a:stCxn id="118" idx="1"/>
          </p:cNvCxnSpPr>
          <p:nvPr/>
        </p:nvCxnSpPr>
        <p:spPr>
          <a:xfrm flipH="1">
            <a:off x="6881439" y="5407275"/>
            <a:ext cx="1312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71A609F-17B6-4C64-A12B-FCCC7E0D9FE0}"/>
              </a:ext>
            </a:extLst>
          </p:cNvPr>
          <p:cNvCxnSpPr>
            <a:cxnSpLocks/>
            <a:stCxn id="117" idx="3"/>
          </p:cNvCxnSpPr>
          <p:nvPr/>
        </p:nvCxnSpPr>
        <p:spPr>
          <a:xfrm flipV="1">
            <a:off x="8324058" y="4664595"/>
            <a:ext cx="993175" cy="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5619A22-E1A1-432A-8FCB-EC6DBED9C97E}"/>
              </a:ext>
            </a:extLst>
          </p:cNvPr>
          <p:cNvGrpSpPr/>
          <p:nvPr/>
        </p:nvGrpSpPr>
        <p:grpSpPr>
          <a:xfrm>
            <a:off x="7957368" y="3209527"/>
            <a:ext cx="418740" cy="430885"/>
            <a:chOff x="2183291" y="4945081"/>
            <a:chExt cx="430281" cy="442761"/>
          </a:xfrm>
          <a:solidFill>
            <a:schemeClr val="bg1">
              <a:lumMod val="75000"/>
            </a:schemeClr>
          </a:solidFill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AACD302A-82DE-46B6-B021-F0EE46696617}"/>
                </a:ext>
              </a:extLst>
            </p:cNvPr>
            <p:cNvSpPr/>
            <p:nvPr/>
          </p:nvSpPr>
          <p:spPr>
            <a:xfrm>
              <a:off x="2183291" y="4945081"/>
              <a:ext cx="430281" cy="44276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83CE8A6-675D-470E-88EE-418F3FDEC9CB}"/>
                    </a:ext>
                  </a:extLst>
                </p:cNvPr>
                <p:cNvSpPr txBox="1"/>
                <p:nvPr/>
              </p:nvSpPr>
              <p:spPr>
                <a:xfrm>
                  <a:off x="2276696" y="5016453"/>
                  <a:ext cx="263331" cy="284634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29B6FCE-A31D-7D20-B550-3D1A09FFF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696" y="5016453"/>
                  <a:ext cx="263331" cy="284634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38437437-6057-4F54-9B5C-5290081C002A}"/>
              </a:ext>
            </a:extLst>
          </p:cNvPr>
          <p:cNvGrpSpPr/>
          <p:nvPr/>
        </p:nvGrpSpPr>
        <p:grpSpPr>
          <a:xfrm>
            <a:off x="7903480" y="2502388"/>
            <a:ext cx="526515" cy="541786"/>
            <a:chOff x="2183291" y="4945081"/>
            <a:chExt cx="430281" cy="442761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937F902-FA3E-4F27-95C6-A6CABE07349E}"/>
                </a:ext>
              </a:extLst>
            </p:cNvPr>
            <p:cNvSpPr/>
            <p:nvPr/>
          </p:nvSpPr>
          <p:spPr>
            <a:xfrm>
              <a:off x="2183291" y="4945081"/>
              <a:ext cx="430281" cy="44276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B68B259-CC83-48FC-AB6E-AD800FF12DC7}"/>
                    </a:ext>
                  </a:extLst>
                </p:cNvPr>
                <p:cNvSpPr txBox="1"/>
                <p:nvPr/>
              </p:nvSpPr>
              <p:spPr>
                <a:xfrm>
                  <a:off x="2251786" y="5016459"/>
                  <a:ext cx="263331" cy="226370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9298CF2-D870-CF9B-BE1C-1D037B07E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1786" y="5016459"/>
                  <a:ext cx="263331" cy="226370"/>
                </a:xfrm>
                <a:prstGeom prst="rect">
                  <a:avLst/>
                </a:prstGeom>
                <a:blipFill>
                  <a:blip r:embed="rId13"/>
                  <a:stretch>
                    <a:fillRect l="-26415" r="-49057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0B9491E-2866-4847-8245-8BE780D8CFED}"/>
              </a:ext>
            </a:extLst>
          </p:cNvPr>
          <p:cNvCxnSpPr>
            <a:endCxn id="127" idx="4"/>
          </p:cNvCxnSpPr>
          <p:nvPr/>
        </p:nvCxnSpPr>
        <p:spPr>
          <a:xfrm flipV="1">
            <a:off x="7888029" y="3640412"/>
            <a:ext cx="278709" cy="813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CB65505-4BC5-4583-8377-4F3724906784}"/>
              </a:ext>
            </a:extLst>
          </p:cNvPr>
          <p:cNvCxnSpPr>
            <a:cxnSpLocks/>
            <a:stCxn id="118" idx="0"/>
            <a:endCxn id="127" idx="4"/>
          </p:cNvCxnSpPr>
          <p:nvPr/>
        </p:nvCxnSpPr>
        <p:spPr>
          <a:xfrm flipH="1" flipV="1">
            <a:off x="8166738" y="3640412"/>
            <a:ext cx="423646" cy="1568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F7E46C9F-639D-48F2-A92B-7B8C6440571A}"/>
              </a:ext>
            </a:extLst>
          </p:cNvPr>
          <p:cNvCxnSpPr>
            <a:cxnSpLocks/>
            <a:stCxn id="127" idx="0"/>
            <a:endCxn id="130" idx="4"/>
          </p:cNvCxnSpPr>
          <p:nvPr/>
        </p:nvCxnSpPr>
        <p:spPr>
          <a:xfrm flipV="1">
            <a:off x="8166738" y="3044174"/>
            <a:ext cx="0" cy="16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F407D1D2-5927-4EA5-AA9C-D0C4BE4E863B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6233524" y="4665255"/>
            <a:ext cx="1298534" cy="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CACB378-2CFB-41F8-ADC0-12683F699FDB}"/>
              </a:ext>
            </a:extLst>
          </p:cNvPr>
          <p:cNvCxnSpPr>
            <a:cxnSpLocks/>
          </p:cNvCxnSpPr>
          <p:nvPr/>
        </p:nvCxnSpPr>
        <p:spPr>
          <a:xfrm flipH="1">
            <a:off x="8986384" y="5407275"/>
            <a:ext cx="330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0E3EC13-8CF9-42C3-B92F-FC22D5D6934A}"/>
              </a:ext>
            </a:extLst>
          </p:cNvPr>
          <p:cNvSpPr/>
          <p:nvPr/>
        </p:nvSpPr>
        <p:spPr>
          <a:xfrm>
            <a:off x="731806" y="6826969"/>
            <a:ext cx="11036825" cy="856048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 w="9525">
            <a:solidFill>
              <a:schemeClr val="bg1">
                <a:lumMod val="85000"/>
                <a:alpha val="7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A057D19-639A-44BD-99C0-D2EDB3FF8E02}"/>
              </a:ext>
            </a:extLst>
          </p:cNvPr>
          <p:cNvSpPr txBox="1"/>
          <p:nvPr/>
        </p:nvSpPr>
        <p:spPr>
          <a:xfrm>
            <a:off x="810575" y="6888846"/>
            <a:ext cx="11094434" cy="378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Bidirectional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LSTM은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시계열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데이터의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과거와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미래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정보를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모두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반영할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수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있어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,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가장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우수한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예측</a:t>
            </a:r>
            <a:r>
              <a:rPr lang="en-US" altLang="ko-KR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성능을</a:t>
            </a:r>
            <a:r>
              <a:rPr lang="ko-KR" altLang="en-US" sz="1800" dirty="0">
                <a:solidFill>
                  <a:srgbClr val="3C3939"/>
                </a:solidFill>
                <a:latin typeface="프리젠테이션 4 Regular" charset="-127"/>
                <a:ea typeface="프리젠테이션 4 Regular" charset="-127"/>
                <a:cs typeface="Roboto" pitchFamily="34" charset="-120"/>
              </a:rPr>
              <a:t>보여줌</a:t>
            </a:r>
            <a:endParaRPr lang="en-US" altLang="ko-KR" sz="1800" dirty="0">
              <a:latin typeface="프리젠테이션 4 Regular" charset="-127"/>
              <a:ea typeface="프리젠테이션 4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55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1098377-9DFF-458C-85BB-734552BB84B3}"/>
              </a:ext>
            </a:extLst>
          </p:cNvPr>
          <p:cNvGrpSpPr/>
          <p:nvPr/>
        </p:nvGrpSpPr>
        <p:grpSpPr>
          <a:xfrm>
            <a:off x="584605" y="831326"/>
            <a:ext cx="2372275" cy="526693"/>
            <a:chOff x="144624" y="454391"/>
            <a:chExt cx="1845366" cy="5266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29A7F5-BEC3-4C89-A5FD-D1700CD078E8}"/>
                </a:ext>
              </a:extLst>
            </p:cNvPr>
            <p:cNvSpPr txBox="1"/>
            <p:nvPr/>
          </p:nvSpPr>
          <p:spPr>
            <a:xfrm>
              <a:off x="144624" y="454391"/>
              <a:ext cx="5448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0">
                <a:defRPr/>
              </a:pPr>
              <a:r>
                <a:rPr lang="en-US" altLang="ko-KR" sz="2800" spc="-60" dirty="0">
                  <a:ln w="9525">
                    <a:solidFill>
                      <a:srgbClr val="D6E8F4">
                        <a:alpha val="0"/>
                      </a:srgbClr>
                    </a:solidFill>
                  </a:ln>
                  <a:solidFill>
                    <a:srgbClr val="021945"/>
                  </a:solidFill>
                  <a:latin typeface="프리젠테이션 7 Bold" charset="-127"/>
                  <a:ea typeface="프리젠테이션 7 Bold" charset="-127"/>
                  <a:cs typeface="Pretendard SemiBold"/>
                </a:rPr>
                <a:t>2.3</a:t>
              </a:r>
              <a:endParaRPr lang="ko-KR" altLang="en-US" sz="2800" spc="-60" dirty="0">
                <a:ln w="9525">
                  <a:solidFill>
                    <a:srgbClr val="D6E8F4">
                      <a:alpha val="0"/>
                    </a:srgbClr>
                  </a:solidFill>
                </a:ln>
                <a:solidFill>
                  <a:srgbClr val="021945"/>
                </a:solidFill>
                <a:latin typeface="프리젠테이션 7 Bold" charset="-127"/>
                <a:ea typeface="프리젠테이션 7 Bold" charset="-127"/>
                <a:cs typeface="Pretendard SemiBold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20010A-6D83-40D0-9D07-6701A2A593BC}"/>
                </a:ext>
              </a:extLst>
            </p:cNvPr>
            <p:cNvSpPr txBox="1"/>
            <p:nvPr/>
          </p:nvSpPr>
          <p:spPr>
            <a:xfrm>
              <a:off x="689445" y="457864"/>
              <a:ext cx="13005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0">
                <a:defRPr/>
              </a:pPr>
              <a:r>
                <a:rPr lang="ko-KR" altLang="en-US" sz="2800" spc="-60" dirty="0">
                  <a:ln w="9525">
                    <a:solidFill>
                      <a:srgbClr val="D6E8F4">
                        <a:alpha val="0"/>
                      </a:srgbClr>
                    </a:solidFill>
                  </a:ln>
                  <a:solidFill>
                    <a:srgbClr val="021945"/>
                  </a:solidFill>
                  <a:latin typeface="프리젠테이션 7 Bold" pitchFamily="2" charset="-127"/>
                  <a:ea typeface="프리젠테이션 7 Bold" pitchFamily="2" charset="-127"/>
                  <a:cs typeface="Pretendard SemiBold"/>
                </a:rPr>
                <a:t>연구흐름도</a:t>
              </a:r>
              <a:endParaRPr lang="en-US" altLang="ko-KR" sz="2800" spc="-60" dirty="0">
                <a:ln w="9525">
                  <a:solidFill>
                    <a:srgbClr val="D6E8F4">
                      <a:alpha val="0"/>
                    </a:srgbClr>
                  </a:solidFill>
                </a:ln>
                <a:solidFill>
                  <a:srgbClr val="021945"/>
                </a:solidFill>
                <a:latin typeface="프리젠테이션 7 Bold" pitchFamily="2" charset="-127"/>
                <a:ea typeface="프리젠테이션 7 Bold" pitchFamily="2" charset="-127"/>
                <a:cs typeface="Pretendard SemiBold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7D5AF28-A6C0-475D-B630-9D32EF43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50" y="1428831"/>
            <a:ext cx="11872464" cy="66782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E60908-E824-4B9C-B7B4-5D0BCB43BD9E}"/>
              </a:ext>
            </a:extLst>
          </p:cNvPr>
          <p:cNvSpPr txBox="1"/>
          <p:nvPr/>
        </p:nvSpPr>
        <p:spPr>
          <a:xfrm>
            <a:off x="6591299" y="5610225"/>
            <a:ext cx="1209675" cy="369332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BI-LSTM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8642" y="8051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프리젠테이션 7 Bold" charset="-127"/>
                <a:ea typeface="프리젠테이션 7 Bold" charset="-127"/>
                <a:cs typeface="Raleway" pitchFamily="34" charset="-120"/>
              </a:rPr>
              <a:t>데이터 전처리 과정</a:t>
            </a:r>
            <a:endParaRPr lang="en-US" sz="2800" dirty="0">
              <a:latin typeface="프리젠테이션 7 Bold" charset="-127"/>
              <a:ea typeface="프리젠테이션 7 Bold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930360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03973" y="2420779"/>
            <a:ext cx="70462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736300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474232" y="5542240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19C30B-928A-4E39-A0DC-8E7F57B2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51" y="1841492"/>
            <a:ext cx="4381540" cy="9398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53D3AE-C009-4AF8-A786-81647EF23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256" y="3727859"/>
            <a:ext cx="2013622" cy="378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C522FE-79AE-40AF-B6B7-078C2412F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387" y="4525863"/>
            <a:ext cx="1846256" cy="4653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436223-7DFA-43F6-8D9B-1935090D6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253" y="5609610"/>
            <a:ext cx="2043896" cy="37849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56279E7-9228-415C-AB84-35D003233202}"/>
              </a:ext>
            </a:extLst>
          </p:cNvPr>
          <p:cNvCxnSpPr>
            <a:cxnSpLocks/>
          </p:cNvCxnSpPr>
          <p:nvPr/>
        </p:nvCxnSpPr>
        <p:spPr>
          <a:xfrm>
            <a:off x="3381716" y="3951486"/>
            <a:ext cx="2437055" cy="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97328A-F710-433A-B089-260D77ECB869}"/>
              </a:ext>
            </a:extLst>
          </p:cNvPr>
          <p:cNvCxnSpPr>
            <a:cxnSpLocks/>
          </p:cNvCxnSpPr>
          <p:nvPr/>
        </p:nvCxnSpPr>
        <p:spPr>
          <a:xfrm>
            <a:off x="3381716" y="4735797"/>
            <a:ext cx="2437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4CBAF9-F418-4118-A24C-B0974132B7D2}"/>
              </a:ext>
            </a:extLst>
          </p:cNvPr>
          <p:cNvCxnSpPr>
            <a:cxnSpLocks/>
          </p:cNvCxnSpPr>
          <p:nvPr/>
        </p:nvCxnSpPr>
        <p:spPr>
          <a:xfrm flipV="1">
            <a:off x="3555643" y="5798859"/>
            <a:ext cx="2437054" cy="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B4F46E5-61F7-478D-AA8F-9D9DCA66CD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661" y="2211200"/>
            <a:ext cx="1590897" cy="209579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D1F913-AD2E-46B6-BC5B-3AE5F05FA591}"/>
              </a:ext>
            </a:extLst>
          </p:cNvPr>
          <p:cNvCxnSpPr>
            <a:stCxn id="14" idx="3"/>
            <a:endCxn id="28" idx="1"/>
          </p:cNvCxnSpPr>
          <p:nvPr/>
        </p:nvCxnSpPr>
        <p:spPr>
          <a:xfrm>
            <a:off x="5515491" y="2311396"/>
            <a:ext cx="1357170" cy="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0DE29C1-077A-402E-BAD9-CB7DDA42CA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382" y="3843777"/>
            <a:ext cx="1143160" cy="2095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FF5FB93-77BB-426E-A0CA-FB973D3E87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7907" y="4634061"/>
            <a:ext cx="1590897" cy="22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5639946-B89B-49D7-840D-DC8F2FCA97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9575" y="5663528"/>
            <a:ext cx="1333686" cy="2667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4CF6425-005E-4EB5-9D1D-763858E82E13}"/>
              </a:ext>
            </a:extLst>
          </p:cNvPr>
          <p:cNvSpPr txBox="1"/>
          <p:nvPr/>
        </p:nvSpPr>
        <p:spPr>
          <a:xfrm>
            <a:off x="3075571" y="2856468"/>
            <a:ext cx="548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프리젠테이션 4 Regular" charset="-127"/>
                <a:ea typeface="프리젠테이션 4 Regular" charset="-127"/>
              </a:rPr>
              <a:t>Concat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함수 사용 및</a:t>
            </a:r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수위 데이터만 따로 사용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9EFF2E7-72AE-46B7-84D4-DF548882FDF8}"/>
              </a:ext>
            </a:extLst>
          </p:cNvPr>
          <p:cNvCxnSpPr>
            <a:stCxn id="4" idx="2"/>
          </p:cNvCxnSpPr>
          <p:nvPr/>
        </p:nvCxnSpPr>
        <p:spPr>
          <a:xfrm>
            <a:off x="878801" y="3509486"/>
            <a:ext cx="8265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A41198F-4C95-4D13-85BF-037083DAE86E}"/>
              </a:ext>
            </a:extLst>
          </p:cNvPr>
          <p:cNvCxnSpPr>
            <a:cxnSpLocks/>
          </p:cNvCxnSpPr>
          <p:nvPr/>
        </p:nvCxnSpPr>
        <p:spPr>
          <a:xfrm>
            <a:off x="1218961" y="5329237"/>
            <a:ext cx="79250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6D63157-87FB-4B8A-87D1-E72394EAA195}"/>
              </a:ext>
            </a:extLst>
          </p:cNvPr>
          <p:cNvCxnSpPr>
            <a:cxnSpLocks/>
          </p:cNvCxnSpPr>
          <p:nvPr/>
        </p:nvCxnSpPr>
        <p:spPr>
          <a:xfrm>
            <a:off x="1559242" y="7121366"/>
            <a:ext cx="75847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B0AEDA8-E600-447D-A1E4-DE581BBEA7ED}"/>
              </a:ext>
            </a:extLst>
          </p:cNvPr>
          <p:cNvSpPr txBox="1"/>
          <p:nvPr/>
        </p:nvSpPr>
        <p:spPr>
          <a:xfrm>
            <a:off x="3376280" y="4083328"/>
            <a:ext cx="315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1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분데이터 </a:t>
            </a:r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10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분데이터로 변환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59F948-F68F-40AD-8E37-8C655147AE15}"/>
              </a:ext>
            </a:extLst>
          </p:cNvPr>
          <p:cNvSpPr txBox="1"/>
          <p:nvPr/>
        </p:nvSpPr>
        <p:spPr>
          <a:xfrm>
            <a:off x="3376280" y="4846601"/>
            <a:ext cx="315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음수 값 절대 값으로 변환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AF826E-EDD7-4072-8081-F887CB351D32}"/>
              </a:ext>
            </a:extLst>
          </p:cNvPr>
          <p:cNvSpPr txBox="1"/>
          <p:nvPr/>
        </p:nvSpPr>
        <p:spPr>
          <a:xfrm>
            <a:off x="3436076" y="6047964"/>
            <a:ext cx="315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1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분데이터 </a:t>
            </a:r>
            <a:r>
              <a:rPr lang="en-US" altLang="ko-KR" dirty="0">
                <a:latin typeface="프리젠테이션 4 Regular" charset="-127"/>
                <a:ea typeface="프리젠테이션 4 Regular" charset="-127"/>
              </a:rPr>
              <a:t>10</a:t>
            </a:r>
            <a:r>
              <a:rPr lang="ko-KR" altLang="en-US" dirty="0">
                <a:latin typeface="프리젠테이션 4 Regular" charset="-127"/>
                <a:ea typeface="프리젠테이션 4 Regular" charset="-127"/>
              </a:rPr>
              <a:t>분데이터로 변환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8C7603-1862-4BB8-B14C-DE4E3E77C604}"/>
              </a:ext>
            </a:extLst>
          </p:cNvPr>
          <p:cNvSpPr txBox="1"/>
          <p:nvPr/>
        </p:nvSpPr>
        <p:spPr>
          <a:xfrm>
            <a:off x="186989" y="931016"/>
            <a:ext cx="700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2800" spc="-60" dirty="0">
                <a:ln w="9525">
                  <a:solidFill>
                    <a:srgbClr val="D6E8F4">
                      <a:alpha val="0"/>
                    </a:srgbClr>
                  </a:solidFill>
                </a:ln>
                <a:solidFill>
                  <a:srgbClr val="021945"/>
                </a:solidFill>
                <a:latin typeface="프리젠테이션 7 Bold" charset="-127"/>
                <a:ea typeface="프리젠테이션 7 Bold" charset="-127"/>
                <a:cs typeface="Pretendard SemiBold"/>
              </a:rPr>
              <a:t>2.4</a:t>
            </a:r>
            <a:endParaRPr lang="ko-KR" altLang="en-US" sz="2800" spc="-60" dirty="0">
              <a:ln w="9525">
                <a:solidFill>
                  <a:srgbClr val="D6E8F4">
                    <a:alpha val="0"/>
                  </a:srgbClr>
                </a:solidFill>
              </a:ln>
              <a:solidFill>
                <a:srgbClr val="021945"/>
              </a:solidFill>
              <a:latin typeface="프리젠테이션 7 Bold" charset="-127"/>
              <a:ea typeface="프리젠테이션 7 Bold" charset="-127"/>
              <a:cs typeface="Pretendard SemiBold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0C5F9D-F93F-47C1-96CA-905F4E5BC1B7}"/>
              </a:ext>
            </a:extLst>
          </p:cNvPr>
          <p:cNvSpPr/>
          <p:nvPr/>
        </p:nvSpPr>
        <p:spPr>
          <a:xfrm>
            <a:off x="571500" y="1782227"/>
            <a:ext cx="8648700" cy="3632381"/>
          </a:xfrm>
          <a:custGeom>
            <a:avLst/>
            <a:gdLst>
              <a:gd name="connsiteX0" fmla="*/ 0 w 8648700"/>
              <a:gd name="connsiteY0" fmla="*/ 0 h 3632381"/>
              <a:gd name="connsiteX1" fmla="*/ 8648700 w 8648700"/>
              <a:gd name="connsiteY1" fmla="*/ 0 h 3632381"/>
              <a:gd name="connsiteX2" fmla="*/ 8648700 w 8648700"/>
              <a:gd name="connsiteY2" fmla="*/ 3632381 h 3632381"/>
              <a:gd name="connsiteX3" fmla="*/ 0 w 8648700"/>
              <a:gd name="connsiteY3" fmla="*/ 3632381 h 3632381"/>
              <a:gd name="connsiteX4" fmla="*/ 0 w 8648700"/>
              <a:gd name="connsiteY4" fmla="*/ 0 h 3632381"/>
              <a:gd name="connsiteX0" fmla="*/ 0 w 8648700"/>
              <a:gd name="connsiteY0" fmla="*/ 0 h 3632381"/>
              <a:gd name="connsiteX1" fmla="*/ 8648700 w 8648700"/>
              <a:gd name="connsiteY1" fmla="*/ 0 h 3632381"/>
              <a:gd name="connsiteX2" fmla="*/ 8648700 w 8648700"/>
              <a:gd name="connsiteY2" fmla="*/ 3632381 h 3632381"/>
              <a:gd name="connsiteX3" fmla="*/ 0 w 8648700"/>
              <a:gd name="connsiteY3" fmla="*/ 3632381 h 3632381"/>
              <a:gd name="connsiteX4" fmla="*/ 0 w 8648700"/>
              <a:gd name="connsiteY4" fmla="*/ 0 h 36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8700" h="3632381">
                <a:moveTo>
                  <a:pt x="0" y="0"/>
                </a:moveTo>
                <a:lnTo>
                  <a:pt x="8648700" y="0"/>
                </a:lnTo>
                <a:lnTo>
                  <a:pt x="8648700" y="3632381"/>
                </a:lnTo>
                <a:lnTo>
                  <a:pt x="0" y="3632381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4">
            <a:extLst>
              <a:ext uri="{FF2B5EF4-FFF2-40B4-BE49-F238E27FC236}">
                <a16:creationId xmlns:a16="http://schemas.microsoft.com/office/drawing/2014/main" id="{61645AA3-95BA-468B-8083-09EE7BB94B82}"/>
              </a:ext>
            </a:extLst>
          </p:cNvPr>
          <p:cNvSpPr/>
          <p:nvPr/>
        </p:nvSpPr>
        <p:spPr>
          <a:xfrm>
            <a:off x="1303973" y="5473873"/>
            <a:ext cx="7916227" cy="1849412"/>
          </a:xfrm>
          <a:custGeom>
            <a:avLst/>
            <a:gdLst>
              <a:gd name="connsiteX0" fmla="*/ 0 w 8648700"/>
              <a:gd name="connsiteY0" fmla="*/ 0 h 3632381"/>
              <a:gd name="connsiteX1" fmla="*/ 8648700 w 8648700"/>
              <a:gd name="connsiteY1" fmla="*/ 0 h 3632381"/>
              <a:gd name="connsiteX2" fmla="*/ 8648700 w 8648700"/>
              <a:gd name="connsiteY2" fmla="*/ 3632381 h 3632381"/>
              <a:gd name="connsiteX3" fmla="*/ 0 w 8648700"/>
              <a:gd name="connsiteY3" fmla="*/ 3632381 h 3632381"/>
              <a:gd name="connsiteX4" fmla="*/ 0 w 8648700"/>
              <a:gd name="connsiteY4" fmla="*/ 0 h 3632381"/>
              <a:gd name="connsiteX0" fmla="*/ 0 w 8648700"/>
              <a:gd name="connsiteY0" fmla="*/ 0 h 3632381"/>
              <a:gd name="connsiteX1" fmla="*/ 8648700 w 8648700"/>
              <a:gd name="connsiteY1" fmla="*/ 0 h 3632381"/>
              <a:gd name="connsiteX2" fmla="*/ 8648700 w 8648700"/>
              <a:gd name="connsiteY2" fmla="*/ 3632381 h 3632381"/>
              <a:gd name="connsiteX3" fmla="*/ 0 w 8648700"/>
              <a:gd name="connsiteY3" fmla="*/ 3632381 h 3632381"/>
              <a:gd name="connsiteX4" fmla="*/ 0 w 8648700"/>
              <a:gd name="connsiteY4" fmla="*/ 0 h 36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8700" h="3632381">
                <a:moveTo>
                  <a:pt x="0" y="0"/>
                </a:moveTo>
                <a:lnTo>
                  <a:pt x="8648700" y="0"/>
                </a:lnTo>
                <a:lnTo>
                  <a:pt x="8648700" y="3632381"/>
                </a:lnTo>
                <a:lnTo>
                  <a:pt x="0" y="3632381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9BAEDB5-1659-4118-BDAD-D12ECA2B0EDB}"/>
              </a:ext>
            </a:extLst>
          </p:cNvPr>
          <p:cNvSpPr txBox="1"/>
          <p:nvPr/>
        </p:nvSpPr>
        <p:spPr>
          <a:xfrm>
            <a:off x="186989" y="3225800"/>
            <a:ext cx="461665" cy="10887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독립변수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5D1499-E329-4E27-A3DB-89EF0ECF273D}"/>
              </a:ext>
            </a:extLst>
          </p:cNvPr>
          <p:cNvSpPr txBox="1"/>
          <p:nvPr/>
        </p:nvSpPr>
        <p:spPr>
          <a:xfrm>
            <a:off x="851238" y="6093132"/>
            <a:ext cx="461665" cy="10887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종속변수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1038</Words>
  <Application>Microsoft Office PowerPoint</Application>
  <PresentationFormat>사용자 지정</PresentationFormat>
  <Paragraphs>293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프리젠테이션 9 Black</vt:lpstr>
      <vt:lpstr>맑은 고딕</vt:lpstr>
      <vt:lpstr>Cambria Math</vt:lpstr>
      <vt:lpstr>프리젠테이션 4 Regular</vt:lpstr>
      <vt:lpstr>Arial</vt:lpstr>
      <vt:lpstr>프리젠테이션 6 SemiBold</vt:lpstr>
      <vt:lpstr>프리젠테이션 7 Bold</vt:lpstr>
      <vt:lpstr>Calibri</vt:lpstr>
      <vt:lpstr>프리젠테이션 5 Medium</vt:lpstr>
      <vt:lpstr>Bauhaus 93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의영 정</cp:lastModifiedBy>
  <cp:revision>30</cp:revision>
  <dcterms:created xsi:type="dcterms:W3CDTF">2025-06-06T11:32:06Z</dcterms:created>
  <dcterms:modified xsi:type="dcterms:W3CDTF">2025-06-06T15:43:08Z</dcterms:modified>
</cp:coreProperties>
</file>